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89" r:id="rId2"/>
    <p:sldId id="288" r:id="rId3"/>
    <p:sldId id="330" r:id="rId4"/>
    <p:sldId id="332" r:id="rId5"/>
    <p:sldId id="333" r:id="rId6"/>
    <p:sldId id="347" r:id="rId7"/>
    <p:sldId id="336" r:id="rId8"/>
    <p:sldId id="348" r:id="rId9"/>
    <p:sldId id="349" r:id="rId10"/>
    <p:sldId id="350" r:id="rId11"/>
    <p:sldId id="351" r:id="rId12"/>
    <p:sldId id="352" r:id="rId13"/>
    <p:sldId id="337" r:id="rId14"/>
    <p:sldId id="353" r:id="rId15"/>
    <p:sldId id="358" r:id="rId16"/>
    <p:sldId id="359" r:id="rId17"/>
    <p:sldId id="360" r:id="rId18"/>
    <p:sldId id="361" r:id="rId19"/>
    <p:sldId id="357" r:id="rId20"/>
    <p:sldId id="363" r:id="rId21"/>
    <p:sldId id="362" r:id="rId22"/>
    <p:sldId id="364" r:id="rId23"/>
    <p:sldId id="365" r:id="rId24"/>
    <p:sldId id="366" r:id="rId25"/>
    <p:sldId id="367" r:id="rId26"/>
    <p:sldId id="368" r:id="rId27"/>
    <p:sldId id="371" r:id="rId28"/>
    <p:sldId id="370" r:id="rId29"/>
    <p:sldId id="338" r:id="rId30"/>
    <p:sldId id="369" r:id="rId31"/>
    <p:sldId id="372" r:id="rId32"/>
    <p:sldId id="375" r:id="rId33"/>
    <p:sldId id="373" r:id="rId34"/>
    <p:sldId id="374" r:id="rId35"/>
    <p:sldId id="339" r:id="rId36"/>
    <p:sldId id="340" r:id="rId37"/>
    <p:sldId id="341" r:id="rId38"/>
    <p:sldId id="376" r:id="rId39"/>
    <p:sldId id="377" r:id="rId40"/>
    <p:sldId id="378" r:id="rId41"/>
    <p:sldId id="379" r:id="rId42"/>
    <p:sldId id="380" r:id="rId43"/>
    <p:sldId id="342" r:id="rId44"/>
    <p:sldId id="381" r:id="rId45"/>
    <p:sldId id="344" r:id="rId46"/>
    <p:sldId id="382" r:id="rId47"/>
    <p:sldId id="343" r:id="rId48"/>
    <p:sldId id="383" r:id="rId49"/>
    <p:sldId id="345" r:id="rId50"/>
    <p:sldId id="384" r:id="rId51"/>
    <p:sldId id="386" r:id="rId52"/>
    <p:sldId id="387" r:id="rId53"/>
    <p:sldId id="388" r:id="rId54"/>
    <p:sldId id="389" r:id="rId55"/>
    <p:sldId id="346" r:id="rId56"/>
    <p:sldId id="390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0000"/>
    <a:srgbClr val="805406"/>
    <a:srgbClr val="AC7309"/>
    <a:srgbClr val="C584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75"/>
    <p:restoredTop sz="90683"/>
  </p:normalViewPr>
  <p:slideViewPr>
    <p:cSldViewPr snapToGrid="0" snapToObjects="1">
      <p:cViewPr>
        <p:scale>
          <a:sx n="70" d="100"/>
          <a:sy n="70" d="100"/>
        </p:scale>
        <p:origin x="1184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6940D9-A0F5-5441-BFC1-53C136B72435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B795AA-8646-AB4D-816D-6B9268303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55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was Bayesian inference!  (so sneaky)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11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Here, being on_315</a:t>
            </a:r>
            <a:r>
              <a:rPr lang="en-US" baseline="0" dirty="0" smtClean="0"/>
              <a:t> is the observed evidence; 11% is the posterior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91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769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81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585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 reference distribution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633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Original, not different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840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Twice the samples, now it’s different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865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58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7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54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1050588"/>
            <a:ext cx="12192000" cy="0"/>
          </a:xfrm>
          <a:prstGeom prst="line">
            <a:avLst/>
          </a:prstGeom>
          <a:ln w="50800">
            <a:solidFill>
              <a:srgbClr val="B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544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659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76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90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27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26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86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56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53FB2-19F0-2A47-895C-60E51D6E971E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594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jpg"/><Relationship Id="rId9" Type="http://schemas.openxmlformats.org/officeDocument/2006/relationships/image" Target="../media/image8.png"/><Relationship Id="rId10" Type="http://schemas.openxmlformats.org/officeDocument/2006/relationships/image" Target="../media/image8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jpg"/><Relationship Id="rId9" Type="http://schemas.openxmlformats.org/officeDocument/2006/relationships/image" Target="../media/image8.png"/><Relationship Id="rId10" Type="http://schemas.openxmlformats.org/officeDocument/2006/relationships/image" Target="../media/image8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xkcd.com/882/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6154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Homework 4</a:t>
            </a:r>
            <a:r>
              <a:rPr lang="en-US" dirty="0" smtClean="0"/>
              <a:t> will be posted tonight </a:t>
            </a:r>
            <a:r>
              <a:rPr lang="en-US" b="1" dirty="0" smtClean="0"/>
              <a:t>(</a:t>
            </a:r>
            <a:r>
              <a:rPr lang="en-US" b="1" smtClean="0"/>
              <a:t>due 11/3 at 11:59pm)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264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Independent variables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/>
            </p:nvGraphicFramePr>
            <p:xfrm>
              <a:off x="5899461" y="3383279"/>
              <a:ext cx="4057902" cy="21396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2634"/>
                    <a:gridCol w="1352634"/>
                    <a:gridCol w="1352634"/>
                  </a:tblGrid>
                  <a:tr h="713232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400" b="1" i="1" smtClean="0">
                                    <a:latin typeface="Cambria Math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</a:tr>
                  <a:tr h="7132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0.12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0.28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  <a:tr h="7132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0.18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0.42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/>
            </p:nvGraphicFramePr>
            <p:xfrm>
              <a:off x="5899461" y="3383279"/>
              <a:ext cx="4057902" cy="21396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2634"/>
                    <a:gridCol w="1352634"/>
                    <a:gridCol w="1352634"/>
                  </a:tblGrid>
                  <a:tr h="713232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000" t="-855" r="-101345" b="-2034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901" t="-855" r="-1802" b="-203419"/>
                          </a:stretch>
                        </a:blipFill>
                      </a:tcPr>
                    </a:tc>
                  </a:tr>
                  <a:tr h="7132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50" t="-100000" r="-202252" b="-10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0.12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0.28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  <a:tr h="7132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50" t="-201709" r="-202252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0.18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0.42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TextBox 4"/>
          <p:cNvSpPr txBox="1"/>
          <p:nvPr/>
        </p:nvSpPr>
        <p:spPr>
          <a:xfrm>
            <a:off x="7642115" y="5760720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0.3</a:t>
            </a:r>
            <a:endParaRPr lang="en-US" sz="2400"/>
          </a:p>
        </p:txBody>
      </p:sp>
      <p:sp>
        <p:nvSpPr>
          <p:cNvPr id="6" name="TextBox 5"/>
          <p:cNvSpPr txBox="1"/>
          <p:nvPr/>
        </p:nvSpPr>
        <p:spPr>
          <a:xfrm>
            <a:off x="8995427" y="5779008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0.7</a:t>
            </a:r>
            <a:endParaRPr lang="en-US" sz="2400"/>
          </a:p>
        </p:txBody>
      </p:sp>
      <p:sp>
        <p:nvSpPr>
          <p:cNvPr id="7" name="TextBox 6"/>
          <p:cNvSpPr txBox="1"/>
          <p:nvPr/>
        </p:nvSpPr>
        <p:spPr>
          <a:xfrm>
            <a:off x="10377188" y="4882896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0.6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0377188" y="4222294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0.4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455679" y="4222294"/>
                <a:ext cx="5233869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0.12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0.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3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=0.</m:t>
                      </m:r>
                      <m:r>
                        <a:rPr lang="en-US" sz="2400" b="0" i="1" smtClean="0">
                          <a:latin typeface="Cambria Math" charset="0"/>
                        </a:rPr>
                        <m:t>4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79" y="4222294"/>
                <a:ext cx="5233869" cy="76899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448625" y="5254120"/>
                <a:ext cx="5247975" cy="755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accent5"/>
                          </a:solidFill>
                          <a:latin typeface="Cambria Math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charset="0"/>
                        </a:rPr>
                        <m:t>|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0.12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0.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4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=0.</m:t>
                      </m:r>
                      <m:r>
                        <a:rPr lang="en-US" sz="2400" b="0" i="1" smtClean="0">
                          <a:latin typeface="Cambria Math" charset="0"/>
                        </a:rPr>
                        <m:t>3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accent5"/>
                          </a:solidFill>
                          <a:latin typeface="Cambria Math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625" y="5254120"/>
                <a:ext cx="5247975" cy="7557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169155" y="3245262"/>
                <a:ext cx="34091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0" smtClean="0"/>
                  <a:t>WTS: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𝐵</m:t>
                    </m:r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155" y="3245262"/>
                <a:ext cx="3409138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5546" t="-24590" r="-3220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838201" y="1571999"/>
            <a:ext cx="103723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u="sng" dirty="0" smtClean="0"/>
              <a:t>Example</a:t>
            </a:r>
          </a:p>
          <a:p>
            <a:r>
              <a:rPr lang="en-US" sz="2800" i="1" dirty="0" smtClean="0"/>
              <a:t>A </a:t>
            </a:r>
            <a:r>
              <a:rPr lang="en-US" sz="2800" dirty="0" smtClean="0"/>
              <a:t>and </a:t>
            </a:r>
            <a:r>
              <a:rPr lang="en-US" sz="2800" i="1" dirty="0" smtClean="0"/>
              <a:t>B </a:t>
            </a:r>
            <a:r>
              <a:rPr lang="en-US" sz="2800" dirty="0" smtClean="0"/>
              <a:t>are independently distributed.  How can we prove it from their joint probability table?</a:t>
            </a:r>
            <a:endParaRPr lang="en-US" sz="2800" i="1" dirty="0"/>
          </a:p>
        </p:txBody>
      </p:sp>
      <p:sp>
        <p:nvSpPr>
          <p:cNvPr id="13" name="Rectangle 12"/>
          <p:cNvSpPr/>
          <p:nvPr/>
        </p:nvSpPr>
        <p:spPr>
          <a:xfrm>
            <a:off x="7278624" y="4242817"/>
            <a:ext cx="1298448" cy="438912"/>
          </a:xfrm>
          <a:prstGeom prst="rect">
            <a:avLst/>
          </a:prstGeom>
          <a:noFill/>
          <a:ln w="508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15583" y="4169664"/>
            <a:ext cx="4206241" cy="585216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2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Independent variables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/>
            </p:nvGraphicFramePr>
            <p:xfrm>
              <a:off x="5899461" y="3383279"/>
              <a:ext cx="4057902" cy="21396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2634"/>
                    <a:gridCol w="1352634"/>
                    <a:gridCol w="1352634"/>
                  </a:tblGrid>
                  <a:tr h="713232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400" b="1" i="1" smtClean="0">
                                    <a:latin typeface="Cambria Math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</a:tr>
                  <a:tr h="7132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0.12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0.28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  <a:tr h="7132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0.18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0.42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/>
            </p:nvGraphicFramePr>
            <p:xfrm>
              <a:off x="5899461" y="3383279"/>
              <a:ext cx="4057902" cy="21396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2634"/>
                    <a:gridCol w="1352634"/>
                    <a:gridCol w="1352634"/>
                  </a:tblGrid>
                  <a:tr h="713232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000" t="-855" r="-101345" b="-2034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901" t="-855" r="-1802" b="-203419"/>
                          </a:stretch>
                        </a:blipFill>
                      </a:tcPr>
                    </a:tc>
                  </a:tr>
                  <a:tr h="7132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50" t="-100000" r="-202252" b="-10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0.12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0.28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  <a:tr h="7132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50" t="-201709" r="-202252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0.18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0.42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TextBox 4"/>
          <p:cNvSpPr txBox="1"/>
          <p:nvPr/>
        </p:nvSpPr>
        <p:spPr>
          <a:xfrm>
            <a:off x="7642115" y="5760720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0.3</a:t>
            </a:r>
            <a:endParaRPr lang="en-US" sz="2400"/>
          </a:p>
        </p:txBody>
      </p:sp>
      <p:sp>
        <p:nvSpPr>
          <p:cNvPr id="6" name="TextBox 5"/>
          <p:cNvSpPr txBox="1"/>
          <p:nvPr/>
        </p:nvSpPr>
        <p:spPr>
          <a:xfrm>
            <a:off x="8995427" y="5779008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0.7</a:t>
            </a:r>
            <a:endParaRPr lang="en-US" sz="2400"/>
          </a:p>
        </p:txBody>
      </p:sp>
      <p:sp>
        <p:nvSpPr>
          <p:cNvPr id="7" name="TextBox 6"/>
          <p:cNvSpPr txBox="1"/>
          <p:nvPr/>
        </p:nvSpPr>
        <p:spPr>
          <a:xfrm>
            <a:off x="10377188" y="4882896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0.6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0377188" y="4222294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0.4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55679" y="4222294"/>
                <a:ext cx="20823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79" y="4222294"/>
                <a:ext cx="2082365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2933" r="-4692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957869" y="4222294"/>
                <a:ext cx="20954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accent5"/>
                          </a:solidFill>
                          <a:latin typeface="Cambria Math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charset="0"/>
                        </a:rPr>
                        <m:t>|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accent5"/>
                          </a:solidFill>
                          <a:latin typeface="Cambria Math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869" y="4222294"/>
                <a:ext cx="209544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907" r="-4942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169155" y="3245262"/>
                <a:ext cx="34091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0" dirty="0" smtClean="0"/>
                  <a:t>WTS: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𝐵</m:t>
                    </m:r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155" y="3245262"/>
                <a:ext cx="3409138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5546" t="-24590" r="-3220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838201" y="1571999"/>
            <a:ext cx="103723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u="sng" dirty="0" smtClean="0"/>
              <a:t>Example</a:t>
            </a:r>
          </a:p>
          <a:p>
            <a:r>
              <a:rPr lang="en-US" sz="2800" i="1" dirty="0" smtClean="0"/>
              <a:t>A </a:t>
            </a:r>
            <a:r>
              <a:rPr lang="en-US" sz="2800" dirty="0" smtClean="0"/>
              <a:t>and </a:t>
            </a:r>
            <a:r>
              <a:rPr lang="en-US" sz="2800" i="1" dirty="0" smtClean="0"/>
              <a:t>B </a:t>
            </a:r>
            <a:r>
              <a:rPr lang="en-US" sz="2800" dirty="0" smtClean="0"/>
              <a:t>are independently distributed.  How can we prove it from their joint probability table?</a:t>
            </a:r>
            <a:endParaRPr lang="en-US" sz="28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169155" y="5338309"/>
                <a:ext cx="33563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∗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accent5"/>
                          </a:solidFill>
                          <a:latin typeface="Cambria Math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155" y="5338309"/>
                <a:ext cx="3356303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636" r="-2727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156042" y="5840154"/>
                <a:ext cx="21714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∗</m:t>
                      </m:r>
                      <m:r>
                        <a:rPr lang="en-US" sz="2400" i="1">
                          <a:latin typeface="Cambria Math" charset="0"/>
                        </a:rPr>
                        <m:t>𝑃</m:t>
                      </m:r>
                      <m:r>
                        <a:rPr lang="en-US" sz="2400" i="1">
                          <a:latin typeface="Cambria Math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schemeClr val="accent5"/>
                          </a:solidFill>
                          <a:latin typeface="Cambria Math" charset="0"/>
                        </a:rPr>
                        <m:t>𝐵</m:t>
                      </m:r>
                      <m:r>
                        <a:rPr lang="en-US" sz="24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042" y="5840154"/>
                <a:ext cx="2171492" cy="461665"/>
              </a:xfrm>
              <a:prstGeom prst="rect">
                <a:avLst/>
              </a:prstGeom>
              <a:blipFill rotWithShape="0">
                <a:blip r:embed="rId7"/>
                <a:stretch>
                  <a:fillRect r="-281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978" y="5760720"/>
            <a:ext cx="732275" cy="63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1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Independence - Practice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3198006"/>
                  </p:ext>
                </p:extLst>
              </p:nvPr>
            </p:nvGraphicFramePr>
            <p:xfrm>
              <a:off x="6777285" y="2542031"/>
              <a:ext cx="4057902" cy="21396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2634"/>
                    <a:gridCol w="1352634"/>
                    <a:gridCol w="1352634"/>
                  </a:tblGrid>
                  <a:tr h="713232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400" b="1" i="1" smtClean="0">
                                    <a:latin typeface="Cambria Math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</a:tr>
                  <a:tr h="7132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nb-NO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0.08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nb-NO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0.02</a:t>
                          </a:r>
                        </a:p>
                      </a:txBody>
                      <a:tcPr marL="6350" marR="6350" marT="6350" marB="0" anchor="ctr"/>
                    </a:tc>
                  </a:tr>
                  <a:tr h="7132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nb-NO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0.72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nb-NO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0.18</a:t>
                          </a:r>
                        </a:p>
                      </a:txBody>
                      <a:tcPr marL="6350" marR="6350" marT="6350" marB="0"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3198006"/>
                  </p:ext>
                </p:extLst>
              </p:nvPr>
            </p:nvGraphicFramePr>
            <p:xfrm>
              <a:off x="6777285" y="2542031"/>
              <a:ext cx="4057902" cy="21396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2634"/>
                    <a:gridCol w="1352634"/>
                    <a:gridCol w="1352634"/>
                  </a:tblGrid>
                  <a:tr h="713232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000" t="-855" r="-101345" b="-2034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901" t="-855" r="-1802" b="-203419"/>
                          </a:stretch>
                        </a:blipFill>
                      </a:tcPr>
                    </a:tc>
                  </a:tr>
                  <a:tr h="7132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50" t="-100000" r="-202252" b="-10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nb-NO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0.08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nb-NO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0.02</a:t>
                          </a:r>
                        </a:p>
                      </a:txBody>
                      <a:tcPr marL="6350" marR="6350" marT="6350" marB="0" anchor="ctr"/>
                    </a:tc>
                  </a:tr>
                  <a:tr h="7132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50" t="-201709" r="-202252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nb-NO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0.72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nb-NO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0.18</a:t>
                          </a:r>
                        </a:p>
                      </a:txBody>
                      <a:tcPr marL="6350" marR="6350" marT="6350" marB="0"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1335692"/>
                  </p:ext>
                </p:extLst>
              </p:nvPr>
            </p:nvGraphicFramePr>
            <p:xfrm>
              <a:off x="1364037" y="2505455"/>
              <a:ext cx="4057902" cy="213969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352634"/>
                    <a:gridCol w="1352634"/>
                    <a:gridCol w="1352634"/>
                  </a:tblGrid>
                  <a:tr h="713232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400" smtClean="0">
                                    <a:latin typeface="Cambria Math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</a:tr>
                  <a:tr h="7132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nb-NO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0.28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nb-NO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0.36</a:t>
                          </a:r>
                        </a:p>
                      </a:txBody>
                      <a:tcPr marL="6350" marR="6350" marT="6350" marB="0" anchor="ctr"/>
                    </a:tc>
                  </a:tr>
                  <a:tr h="7132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400" smtClean="0">
                                    <a:latin typeface="Cambria Math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nb-NO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0.12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hr-HR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0.24</a:t>
                          </a:r>
                        </a:p>
                      </a:txBody>
                      <a:tcPr marL="6350" marR="6350" marT="6350" marB="0"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1335692"/>
                  </p:ext>
                </p:extLst>
              </p:nvPr>
            </p:nvGraphicFramePr>
            <p:xfrm>
              <a:off x="1364037" y="2505455"/>
              <a:ext cx="4057902" cy="2139696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352634"/>
                    <a:gridCol w="1352634"/>
                    <a:gridCol w="1352634"/>
                  </a:tblGrid>
                  <a:tr h="713232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00000" t="-855" r="-101345" b="-2034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00901" t="-855" r="-1802" b="-203419"/>
                          </a:stretch>
                        </a:blipFill>
                      </a:tcPr>
                    </a:tc>
                  </a:tr>
                  <a:tr h="7132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50" t="-100000" r="-202252" b="-10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nb-NO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0.28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nb-NO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0.36</a:t>
                          </a:r>
                        </a:p>
                      </a:txBody>
                      <a:tcPr marL="6350" marR="6350" marT="6350" marB="0" anchor="ctr"/>
                    </a:tc>
                  </a:tr>
                  <a:tr h="7132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50" t="-201709" r="-202252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nb-NO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0.12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hr-HR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0.24</a:t>
                          </a:r>
                        </a:p>
                      </a:txBody>
                      <a:tcPr marL="6350" marR="6350" marT="6350" marB="0"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TextBox 6"/>
          <p:cNvSpPr txBox="1"/>
          <p:nvPr/>
        </p:nvSpPr>
        <p:spPr>
          <a:xfrm>
            <a:off x="3024938" y="1847088"/>
            <a:ext cx="736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smtClean="0"/>
              <a:t>Left</a:t>
            </a:r>
            <a:endParaRPr lang="en-US" sz="2800" i="1"/>
          </a:p>
        </p:txBody>
      </p:sp>
      <p:sp>
        <p:nvSpPr>
          <p:cNvPr id="8" name="TextBox 7"/>
          <p:cNvSpPr txBox="1"/>
          <p:nvPr/>
        </p:nvSpPr>
        <p:spPr>
          <a:xfrm>
            <a:off x="8332388" y="1847088"/>
            <a:ext cx="947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smtClean="0"/>
              <a:t>Right</a:t>
            </a:r>
            <a:endParaRPr lang="en-US" sz="2800" i="1"/>
          </a:p>
        </p:txBody>
      </p:sp>
      <p:sp>
        <p:nvSpPr>
          <p:cNvPr id="9" name="TextBox 8"/>
          <p:cNvSpPr txBox="1"/>
          <p:nvPr/>
        </p:nvSpPr>
        <p:spPr>
          <a:xfrm>
            <a:off x="3761037" y="5282100"/>
            <a:ext cx="4583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Are </a:t>
            </a:r>
            <a:r>
              <a:rPr lang="en-US" sz="2800" b="1" i="1" dirty="0" smtClean="0"/>
              <a:t>A</a:t>
            </a:r>
            <a:r>
              <a:rPr lang="en-US" sz="2800" b="1" dirty="0" smtClean="0"/>
              <a:t> and </a:t>
            </a:r>
            <a:r>
              <a:rPr lang="en-US" sz="2800" b="1" i="1" smtClean="0"/>
              <a:t>B</a:t>
            </a:r>
            <a:r>
              <a:rPr lang="en-US" sz="2800" b="1" smtClean="0"/>
              <a:t> independent in either of these tables?</a:t>
            </a:r>
            <a:endParaRPr lang="en-US" sz="2800" b="1"/>
          </a:p>
        </p:txBody>
      </p:sp>
    </p:spTree>
    <p:extLst>
      <p:ext uri="{BB962C8B-B14F-4D97-AF65-F5344CB8AC3E}">
        <p14:creationId xmlns:p14="http://schemas.microsoft.com/office/powerpoint/2010/main" val="38353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independence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72439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True independence is pretty rare.  </a:t>
            </a:r>
            <a:r>
              <a:rPr lang="en-US" b="1" u="sng" dirty="0" smtClean="0"/>
              <a:t>But</a:t>
            </a:r>
            <a:r>
              <a:rPr lang="en-US" dirty="0" smtClean="0"/>
              <a:t>, conditional independence is another helpful assumption that works much more often!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10512" y="3232236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For random variables </a:t>
            </a:r>
            <a:r>
              <a:rPr lang="en-US" sz="2800" i="1" dirty="0" smtClean="0"/>
              <a:t>X, Y,</a:t>
            </a:r>
            <a:r>
              <a:rPr lang="en-US" sz="2800" dirty="0" smtClean="0"/>
              <a:t> and </a:t>
            </a:r>
            <a:r>
              <a:rPr lang="en-US" sz="2800" i="1" dirty="0" smtClean="0"/>
              <a:t>Z</a:t>
            </a:r>
            <a:r>
              <a:rPr lang="en-US" sz="2800" dirty="0" smtClean="0"/>
              <a:t>, we say </a:t>
            </a:r>
            <a:r>
              <a:rPr lang="en-US" sz="2800" smtClean="0"/>
              <a:t>that </a:t>
            </a:r>
            <a:r>
              <a:rPr lang="en-US" sz="2800" b="1" i="1" u="sng" smtClean="0"/>
              <a:t>X </a:t>
            </a:r>
            <a:r>
              <a:rPr lang="en-US" sz="2800" b="1" u="sng" dirty="0" smtClean="0"/>
              <a:t>is conditionally independent of </a:t>
            </a:r>
            <a:r>
              <a:rPr lang="en-US" sz="2800" b="1" i="1" u="sng" dirty="0" smtClean="0"/>
              <a:t>Y </a:t>
            </a:r>
            <a:r>
              <a:rPr lang="en-US" sz="2800" b="1" u="sng" dirty="0" smtClean="0"/>
              <a:t>given </a:t>
            </a:r>
            <a:r>
              <a:rPr lang="en-US" sz="2800" b="1" i="1" u="sng" dirty="0" smtClean="0"/>
              <a:t>Z</a:t>
            </a:r>
            <a:r>
              <a:rPr lang="en-US" sz="2800" i="1" dirty="0"/>
              <a:t> </a:t>
            </a:r>
            <a:r>
              <a:rPr lang="en-US" sz="2800" dirty="0" smtClean="0"/>
              <a:t>if: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314198" y="4620515"/>
                <a:ext cx="35636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𝑋</m:t>
                          </m:r>
                        </m:e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𝑌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𝑍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𝑃</m:t>
                      </m:r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3200" b="0" i="1" smtClean="0">
                          <a:latin typeface="Cambria Math" charset="0"/>
                        </a:rPr>
                        <m:t>|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𝑍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4198" y="4620515"/>
                <a:ext cx="3563604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206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visiting the dentist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Three random variables to consider:</a:t>
            </a:r>
          </a:p>
          <a:p>
            <a:pPr marL="923925" indent="-344488">
              <a:lnSpc>
                <a:spcPct val="100000"/>
              </a:lnSpc>
              <a:spcBef>
                <a:spcPts val="0"/>
              </a:spcBef>
            </a:pPr>
            <a:r>
              <a:rPr lang="en-US" i="1" dirty="0" smtClean="0"/>
              <a:t>Cavity</a:t>
            </a:r>
            <a:r>
              <a:rPr lang="en-US" dirty="0" smtClean="0"/>
              <a:t> – you have a cavity</a:t>
            </a:r>
          </a:p>
          <a:p>
            <a:pPr marL="923925" indent="-344488">
              <a:lnSpc>
                <a:spcPct val="100000"/>
              </a:lnSpc>
              <a:spcBef>
                <a:spcPts val="0"/>
              </a:spcBef>
            </a:pPr>
            <a:r>
              <a:rPr lang="en-US" i="1" dirty="0" smtClean="0"/>
              <a:t>Toothache</a:t>
            </a:r>
            <a:r>
              <a:rPr lang="en-US" dirty="0" smtClean="0"/>
              <a:t> – you have a toothache</a:t>
            </a:r>
          </a:p>
          <a:p>
            <a:pPr marL="923925" indent="-344488">
              <a:lnSpc>
                <a:spcPct val="100000"/>
              </a:lnSpc>
              <a:spcBef>
                <a:spcPts val="0"/>
              </a:spcBef>
            </a:pPr>
            <a:r>
              <a:rPr lang="en-US" i="1" dirty="0" smtClean="0"/>
              <a:t>Catches – </a:t>
            </a:r>
            <a:r>
              <a:rPr lang="en-US" dirty="0" smtClean="0"/>
              <a:t>the dentist catches something on your tooth</a:t>
            </a:r>
          </a:p>
          <a:p>
            <a:pPr marL="923925" indent="-344488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marL="17463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By world knowledge:</a:t>
            </a:r>
          </a:p>
          <a:p>
            <a:pPr marL="815975" indent="-508000">
              <a:lnSpc>
                <a:spcPct val="100000"/>
              </a:lnSpc>
              <a:spcBef>
                <a:spcPts val="0"/>
              </a:spcBef>
              <a:buFont typeface="Wingdings" charset="2"/>
              <a:buChar char="ü"/>
            </a:pPr>
            <a:r>
              <a:rPr lang="en-US" dirty="0" smtClean="0"/>
              <a:t>Toothaches are more likely when you have a cavity</a:t>
            </a:r>
          </a:p>
          <a:p>
            <a:pPr marL="815975" indent="-508000">
              <a:lnSpc>
                <a:spcPct val="100000"/>
              </a:lnSpc>
              <a:spcBef>
                <a:spcPts val="0"/>
              </a:spcBef>
              <a:buFont typeface="Wingdings" charset="2"/>
              <a:buChar char="ü"/>
            </a:pPr>
            <a:r>
              <a:rPr lang="en-US" dirty="0" smtClean="0"/>
              <a:t>But the dentist is equally likely to catch on any tooth</a:t>
            </a:r>
          </a:p>
        </p:txBody>
      </p:sp>
    </p:spTree>
    <p:extLst>
      <p:ext uri="{BB962C8B-B14F-4D97-AF65-F5344CB8AC3E}">
        <p14:creationId xmlns:p14="http://schemas.microsoft.com/office/powerpoint/2010/main" val="11618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visiting the dentist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9080784"/>
                  </p:ext>
                </p:extLst>
              </p:nvPr>
            </p:nvGraphicFramePr>
            <p:xfrm>
              <a:off x="1378712" y="1837913"/>
              <a:ext cx="9434575" cy="2937936"/>
            </p:xfrm>
            <a:graphic>
              <a:graphicData uri="http://schemas.openxmlformats.org/drawingml/2006/table">
                <a:tbl>
                  <a:tblPr firstRow="1" bandRow="1">
                    <a:tableStyleId>{10A1B5D5-9B99-4C35-A422-299274C87663}</a:tableStyleId>
                  </a:tblPr>
                  <a:tblGrid>
                    <a:gridCol w="1886915"/>
                    <a:gridCol w="1886915"/>
                    <a:gridCol w="1886915"/>
                    <a:gridCol w="1886915"/>
                    <a:gridCol w="1886915"/>
                  </a:tblGrid>
                  <a:tr h="734484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charset="0"/>
                                  </a:rPr>
                                  <m:t>𝒕𝒐𝒐𝒕𝒉𝒂𝒄𝒉𝒆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400" b="1" i="1" smtClean="0">
                                    <a:latin typeface="Cambria Math" charset="0"/>
                                  </a:rPr>
                                  <m:t>𝒕𝒐𝒐𝒕𝒉𝒂𝒄𝒉𝒆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734484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𝑐𝑎𝑡𝑐h𝑒𝑠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𝑐𝑎𝑡𝑐h𝑒𝑠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𝑐𝑎𝑡𝑐h𝑒𝑠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𝑐𝑎𝑡𝑐h𝑒𝑠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</a:tr>
                  <a:tr h="7344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𝑐𝑎𝑣𝑖𝑡𝑦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0.048</a:t>
                          </a:r>
                          <a:endParaRPr 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0.032</a:t>
                          </a:r>
                          <a:endParaRPr 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0.012</a:t>
                          </a:r>
                          <a:endParaRPr 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0.008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  <a:tr h="7344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𝑐𝑎𝑣𝑖𝑡𝑦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0.027</a:t>
                          </a:r>
                          <a:endParaRPr 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0.253</a:t>
                          </a:r>
                          <a:endParaRPr 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0.063</a:t>
                          </a:r>
                          <a:endParaRPr 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0.567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9080784"/>
                  </p:ext>
                </p:extLst>
              </p:nvPr>
            </p:nvGraphicFramePr>
            <p:xfrm>
              <a:off x="1378712" y="1837913"/>
              <a:ext cx="9434575" cy="2937936"/>
            </p:xfrm>
            <a:graphic>
              <a:graphicData uri="http://schemas.openxmlformats.org/drawingml/2006/table">
                <a:tbl>
                  <a:tblPr firstRow="1" bandRow="1">
                    <a:tableStyleId>{10A1B5D5-9B99-4C35-A422-299274C87663}</a:tableStyleId>
                  </a:tblPr>
                  <a:tblGrid>
                    <a:gridCol w="1886915"/>
                    <a:gridCol w="1886915"/>
                    <a:gridCol w="1886915"/>
                    <a:gridCol w="1886915"/>
                    <a:gridCol w="1886915"/>
                  </a:tblGrid>
                  <a:tr h="734484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50242" t="-826" r="-100323" b="-30082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2"/>
                          <a:stretch>
                            <a:fillRect l="-150242" t="-826" r="-323" b="-30082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734484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2"/>
                          <a:stretch>
                            <a:fillRect l="-100647" t="-100826" r="-301294" b="-200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200000" t="-100826" r="-200323" b="-200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2"/>
                          <a:stretch>
                            <a:fillRect l="-300971" t="-100826" r="-100971" b="-200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99677" t="-100826" r="-645" b="-200826"/>
                          </a:stretch>
                        </a:blipFill>
                      </a:tcPr>
                    </a:tc>
                  </a:tr>
                  <a:tr h="7344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323" t="-202500" r="-400000" b="-1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0.048</a:t>
                          </a:r>
                          <a:endParaRPr 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0.032</a:t>
                          </a:r>
                          <a:endParaRPr 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0.012</a:t>
                          </a:r>
                          <a:endParaRPr 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0.008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  <a:tr h="7344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323" t="-300000" r="-400000" b="-16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0.027</a:t>
                          </a:r>
                          <a:endParaRPr 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0.253</a:t>
                          </a:r>
                          <a:endParaRPr 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0.063</a:t>
                          </a:r>
                          <a:endParaRPr 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0.567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852561" y="5483919"/>
                <a:ext cx="84868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𝑐𝑎𝑡𝑐h𝑒𝑠</m:t>
                        </m:r>
                      </m:e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𝑐𝑎𝑣𝑖𝑡𝑦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𝑡𝑜𝑜𝑡h𝑎𝑐h𝑒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</a:rPr>
                      <m:t>𝑃</m:t>
                    </m:r>
                    <m:r>
                      <a:rPr lang="en-US" sz="2800" b="0" i="1" smtClean="0">
                        <a:latin typeface="Cambria Math" charset="0"/>
                      </a:rPr>
                      <m:t>(</m:t>
                    </m:r>
                    <m:r>
                      <a:rPr lang="en-US" sz="2800" b="0" i="1" smtClean="0">
                        <a:latin typeface="Cambria Math" charset="0"/>
                      </a:rPr>
                      <m:t>𝑐𝑎𝑡𝑐h𝑒𝑠</m:t>
                    </m:r>
                    <m:r>
                      <a:rPr lang="en-US" sz="2800" b="0" i="1" smtClean="0">
                        <a:latin typeface="Cambria Math" charset="0"/>
                      </a:rPr>
                      <m:t>|</m:t>
                    </m:r>
                    <m:r>
                      <a:rPr lang="en-US" sz="2800" b="0" i="1" smtClean="0">
                        <a:latin typeface="Cambria Math" charset="0"/>
                      </a:rPr>
                      <m:t>𝑐𝑎𝑣𝑖𝑡𝑦</m:t>
                    </m:r>
                    <m:r>
                      <a:rPr lang="en-US" sz="28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800" b="1" i="1" dirty="0" smtClean="0"/>
                  <a:t>???</a:t>
                </a:r>
                <a:endParaRPr lang="en-US" sz="2800" b="1" i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561" y="5483919"/>
                <a:ext cx="8486875" cy="430887"/>
              </a:xfrm>
              <a:prstGeom prst="rect">
                <a:avLst/>
              </a:prstGeom>
              <a:blipFill rotWithShape="0">
                <a:blip r:embed="rId3"/>
                <a:stretch>
                  <a:fillRect t="-24286" r="-1509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349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visiting the dentist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5495755"/>
                  </p:ext>
                </p:extLst>
              </p:nvPr>
            </p:nvGraphicFramePr>
            <p:xfrm>
              <a:off x="3177538" y="1362425"/>
              <a:ext cx="5623560" cy="2295176"/>
            </p:xfrm>
            <a:graphic>
              <a:graphicData uri="http://schemas.openxmlformats.org/drawingml/2006/table">
                <a:tbl>
                  <a:tblPr firstRow="1" bandRow="1">
                    <a:tableStyleId>{10A1B5D5-9B99-4C35-A422-299274C87663}</a:tableStyleId>
                  </a:tblPr>
                  <a:tblGrid>
                    <a:gridCol w="1124712"/>
                    <a:gridCol w="1124712"/>
                    <a:gridCol w="1124712"/>
                    <a:gridCol w="1124712"/>
                    <a:gridCol w="1124712"/>
                  </a:tblGrid>
                  <a:tr h="566687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latin typeface="Cambria Math" charset="0"/>
                                  </a:rPr>
                                  <m:t>𝒕𝒐𝒐𝒕𝒉𝒂𝒄𝒉𝒆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000" b="1" i="1" smtClean="0">
                                    <a:latin typeface="Cambria Math" charset="0"/>
                                  </a:rPr>
                                  <m:t>𝒕𝒐𝒐𝒕𝒉𝒂𝒄𝒉𝒆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576163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𝑐𝑎𝑡𝑐h𝑒𝑠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𝑐𝑎𝑡𝑐h𝑒𝑠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𝑐𝑎𝑡𝑐h𝑒𝑠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𝑐𝑎𝑡𝑐h𝑒𝑠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</a:tr>
                  <a:tr h="57616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𝑐𝑎𝑣𝑖𝑡𝑦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0.048</a:t>
                          </a:r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0.032</a:t>
                          </a:r>
                          <a:endParaRPr 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0.012</a:t>
                          </a:r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0.008</a:t>
                          </a:r>
                          <a:endParaRPr lang="en-US" sz="2000" dirty="0"/>
                        </a:p>
                      </a:txBody>
                      <a:tcPr anchor="ctr"/>
                    </a:tc>
                  </a:tr>
                  <a:tr h="57616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𝑐𝑎𝑣𝑖𝑡𝑦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0.027</a:t>
                          </a:r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0.253</a:t>
                          </a:r>
                          <a:endParaRPr 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0.063</a:t>
                          </a:r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0.567</a:t>
                          </a:r>
                          <a:endParaRPr lang="en-US" sz="20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5495755"/>
                  </p:ext>
                </p:extLst>
              </p:nvPr>
            </p:nvGraphicFramePr>
            <p:xfrm>
              <a:off x="3177538" y="1362425"/>
              <a:ext cx="5623560" cy="2295176"/>
            </p:xfrm>
            <a:graphic>
              <a:graphicData uri="http://schemas.openxmlformats.org/drawingml/2006/table">
                <a:tbl>
                  <a:tblPr firstRow="1" bandRow="1">
                    <a:tableStyleId>{10A1B5D5-9B99-4C35-A422-299274C87663}</a:tableStyleId>
                  </a:tblPr>
                  <a:tblGrid>
                    <a:gridCol w="1124712"/>
                    <a:gridCol w="1124712"/>
                    <a:gridCol w="1124712"/>
                    <a:gridCol w="1124712"/>
                    <a:gridCol w="1124712"/>
                  </a:tblGrid>
                  <a:tr h="566687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50407" t="-1075" r="-100542" b="-30860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2"/>
                          <a:stretch>
                            <a:fillRect l="-150407" t="-1075" r="-542" b="-30860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576163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2"/>
                          <a:stretch>
                            <a:fillRect l="-101087" t="-98947" r="-302174" b="-20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200000" t="-98947" r="-200541" b="-20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2"/>
                          <a:stretch>
                            <a:fillRect l="-301630" t="-98947" r="-101630" b="-20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99459" t="-98947" r="-1081" b="-202105"/>
                          </a:stretch>
                        </a:blipFill>
                      </a:tcPr>
                    </a:tc>
                  </a:tr>
                  <a:tr h="57616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541" t="-198947" r="-400000" b="-10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0.048</a:t>
                          </a:r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0.032</a:t>
                          </a:r>
                          <a:endParaRPr 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0.012</a:t>
                          </a:r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0.008</a:t>
                          </a:r>
                          <a:endParaRPr lang="en-US" sz="2000" dirty="0"/>
                        </a:p>
                      </a:txBody>
                      <a:tcPr anchor="ctr"/>
                    </a:tc>
                  </a:tr>
                  <a:tr h="57616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541" t="-298947" r="-400000" b="-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0.027</a:t>
                          </a:r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0.253</a:t>
                          </a:r>
                          <a:endParaRPr 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0.063</a:t>
                          </a:r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0.567</a:t>
                          </a:r>
                          <a:endParaRPr lang="en-US" sz="20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-39650" y="4294566"/>
                <a:ext cx="5413248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𝑐𝑎𝑡𝑐h𝑒𝑠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𝑐𝑎𝑣𝑖𝑡𝑦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𝑡𝑜𝑜𝑡h𝑎𝑐h𝑒</m:t>
                          </m:r>
                        </m:e>
                      </m:d>
                    </m:oMath>
                  </m:oMathPara>
                </a14:m>
                <a:endParaRPr lang="en-US" sz="2400" b="0" i="1" dirty="0" smtClean="0"/>
              </a:p>
              <a:p>
                <a:endParaRPr lang="en-US" sz="2400" b="1" i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650" y="4294566"/>
                <a:ext cx="5413248" cy="7386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16890" y="5428045"/>
                <a:ext cx="118751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𝑐𝑎𝑣𝑖𝑡𝑦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𝑡𝑜𝑜𝑡h𝑎𝑐h𝑒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𝑐𝑎𝑣𝑖𝑡𝑦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𝑡𝑜𝑜𝑡h𝑎𝑐h𝑒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𝑐𝑎𝑡𝑐h𝑒𝑠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𝑐𝑎𝑣𝑖𝑡𝑦</m:t>
                      </m:r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𝑡𝑜𝑜𝑡h𝑎𝑐h𝑒</m:t>
                      </m:r>
                      <m:r>
                        <a:rPr lang="en-US" sz="2400" b="0" i="1" smtClean="0">
                          <a:latin typeface="Cambria Math" charset="0"/>
                        </a:rPr>
                        <m:t>,¬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𝑐𝑎𝑡𝑐h𝑒𝑠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b="1" i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90" y="5428045"/>
                <a:ext cx="1187511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03" r="-411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262197" y="5995696"/>
                <a:ext cx="32065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=0.048+0.032=0.08</m:t>
                      </m:r>
                    </m:oMath>
                  </m:oMathPara>
                </a14:m>
                <a:endParaRPr lang="en-US" sz="2400" b="1" i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97" y="5995696"/>
                <a:ext cx="3206519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570" r="-209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139427" y="4129974"/>
                <a:ext cx="2144270" cy="10631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0.048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0.08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=0.6</m:t>
                      </m:r>
                    </m:oMath>
                  </m:oMathPara>
                </a14:m>
                <a:endParaRPr lang="en-US" sz="2400" b="0" i="1" dirty="0" smtClean="0"/>
              </a:p>
              <a:p>
                <a:endParaRPr lang="en-US" sz="2400" b="1" i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9427" y="4129974"/>
                <a:ext cx="2144270" cy="106317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529277" y="4072525"/>
                <a:ext cx="4724451" cy="1149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𝑐𝑎𝑡𝑐h𝑒𝑠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𝑐𝑎𝑣𝑖𝑡𝑦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𝑡𝑜𝑜𝑡h𝑎𝑐h𝑒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𝑐𝑎𝑣𝑖𝑡𝑦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𝑡𝑜𝑜𝑡h𝑎𝑐h𝑒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b="0" i="1" dirty="0" smtClean="0"/>
              </a:p>
              <a:p>
                <a:endParaRPr lang="en-US" sz="2400" b="1" i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277" y="4072525"/>
                <a:ext cx="4724451" cy="114922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800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visiting the dentist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531604"/>
                  </p:ext>
                </p:extLst>
              </p:nvPr>
            </p:nvGraphicFramePr>
            <p:xfrm>
              <a:off x="926566" y="1374598"/>
              <a:ext cx="5623560" cy="2295176"/>
            </p:xfrm>
            <a:graphic>
              <a:graphicData uri="http://schemas.openxmlformats.org/drawingml/2006/table">
                <a:tbl>
                  <a:tblPr firstRow="1" bandRow="1">
                    <a:tableStyleId>{10A1B5D5-9B99-4C35-A422-299274C87663}</a:tableStyleId>
                  </a:tblPr>
                  <a:tblGrid>
                    <a:gridCol w="1124712"/>
                    <a:gridCol w="1124712"/>
                    <a:gridCol w="1124712"/>
                    <a:gridCol w="1124712"/>
                    <a:gridCol w="1124712"/>
                  </a:tblGrid>
                  <a:tr h="566687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latin typeface="Cambria Math" charset="0"/>
                                  </a:rPr>
                                  <m:t>𝒕𝒐𝒐𝒕𝒉𝒂𝒄𝒉𝒆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000" b="1" i="1" smtClean="0">
                                    <a:latin typeface="Cambria Math" charset="0"/>
                                  </a:rPr>
                                  <m:t>𝒕𝒐𝒐𝒕𝒉𝒂𝒄𝒉𝒆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576163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𝑐𝑎𝑡𝑐h𝑒𝑠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𝑐𝑎𝑡𝑐h𝑒𝑠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𝑐𝑎𝑡𝑐h𝑒𝑠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𝑐𝑎𝑡𝑐h𝑒𝑠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</a:tr>
                  <a:tr h="57616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𝑐𝑎𝑣𝑖𝑡𝑦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0.048</a:t>
                          </a:r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0.032</a:t>
                          </a:r>
                          <a:endParaRPr 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0.012</a:t>
                          </a:r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0.008</a:t>
                          </a:r>
                          <a:endParaRPr lang="en-US" sz="2000" dirty="0"/>
                        </a:p>
                      </a:txBody>
                      <a:tcPr anchor="ctr"/>
                    </a:tc>
                  </a:tr>
                  <a:tr h="57616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𝑐𝑎𝑣𝑖𝑡𝑦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0.027</a:t>
                          </a:r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0.243</a:t>
                          </a:r>
                          <a:endParaRPr 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0.063</a:t>
                          </a:r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0.567</a:t>
                          </a:r>
                          <a:endParaRPr lang="en-US" sz="20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531604"/>
                  </p:ext>
                </p:extLst>
              </p:nvPr>
            </p:nvGraphicFramePr>
            <p:xfrm>
              <a:off x="926566" y="1374598"/>
              <a:ext cx="5623560" cy="2295176"/>
            </p:xfrm>
            <a:graphic>
              <a:graphicData uri="http://schemas.openxmlformats.org/drawingml/2006/table">
                <a:tbl>
                  <a:tblPr firstRow="1" bandRow="1">
                    <a:tableStyleId>{10A1B5D5-9B99-4C35-A422-299274C87663}</a:tableStyleId>
                  </a:tblPr>
                  <a:tblGrid>
                    <a:gridCol w="1124712"/>
                    <a:gridCol w="1124712"/>
                    <a:gridCol w="1124712"/>
                    <a:gridCol w="1124712"/>
                    <a:gridCol w="1124712"/>
                  </a:tblGrid>
                  <a:tr h="566687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50407" t="-1075" r="-100813" b="-30860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2"/>
                          <a:stretch>
                            <a:fillRect l="-150000" t="-1075" r="-541" b="-30860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576163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2"/>
                          <a:stretch>
                            <a:fillRect l="-100541" t="-98947" r="-300541" b="-20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201630" t="-98947" r="-202174" b="-20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2"/>
                          <a:stretch>
                            <a:fillRect l="-300000" t="-98947" r="-101081" b="-20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000" t="-98947" r="-1081" b="-202105"/>
                          </a:stretch>
                        </a:blipFill>
                      </a:tcPr>
                    </a:tc>
                  </a:tr>
                  <a:tr h="57616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541" t="-201064" r="-400541" b="-1042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0.048</a:t>
                          </a:r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0.032</a:t>
                          </a:r>
                          <a:endParaRPr 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0.012</a:t>
                          </a:r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0.008</a:t>
                          </a:r>
                          <a:endParaRPr lang="en-US" sz="2000" dirty="0"/>
                        </a:p>
                      </a:txBody>
                      <a:tcPr anchor="ctr"/>
                    </a:tc>
                  </a:tr>
                  <a:tr h="57616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541" t="-297895" r="-400541" b="-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0.027</a:t>
                          </a:r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0.243</a:t>
                          </a:r>
                          <a:endParaRPr 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0.063</a:t>
                          </a:r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0.567</a:t>
                          </a:r>
                          <a:endParaRPr lang="en-US" sz="20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6006189"/>
                  </p:ext>
                </p:extLst>
              </p:nvPr>
            </p:nvGraphicFramePr>
            <p:xfrm>
              <a:off x="7909561" y="1657942"/>
              <a:ext cx="3374136" cy="1728489"/>
            </p:xfrm>
            <a:graphic>
              <a:graphicData uri="http://schemas.openxmlformats.org/drawingml/2006/table">
                <a:tbl>
                  <a:tblPr firstRow="1" bandRow="1">
                    <a:tableStyleId>{10A1B5D5-9B99-4C35-A422-299274C87663}</a:tableStyleId>
                  </a:tblPr>
                  <a:tblGrid>
                    <a:gridCol w="1124712"/>
                    <a:gridCol w="1124712"/>
                    <a:gridCol w="1124712"/>
                  </a:tblGrid>
                  <a:tr h="576163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𝑐𝑎𝑡𝑐h𝑒𝑠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𝑐𝑎𝑡𝑐h𝑒𝑠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</a:tr>
                  <a:tr h="57616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𝑐𝑎𝑣𝑖𝑡𝑦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0.06</a:t>
                          </a:r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0.04</a:t>
                          </a:r>
                          <a:endParaRPr 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</a:tr>
                  <a:tr h="57616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𝑐𝑎𝑣𝑖𝑡𝑦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0.09</a:t>
                          </a:r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0.81</a:t>
                          </a:r>
                          <a:endParaRPr 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6006189"/>
                  </p:ext>
                </p:extLst>
              </p:nvPr>
            </p:nvGraphicFramePr>
            <p:xfrm>
              <a:off x="7909561" y="1657942"/>
              <a:ext cx="3374136" cy="1728489"/>
            </p:xfrm>
            <a:graphic>
              <a:graphicData uri="http://schemas.openxmlformats.org/drawingml/2006/table">
                <a:tbl>
                  <a:tblPr firstRow="1" bandRow="1">
                    <a:tableStyleId>{10A1B5D5-9B99-4C35-A422-299274C87663}</a:tableStyleId>
                  </a:tblPr>
                  <a:tblGrid>
                    <a:gridCol w="1124712"/>
                    <a:gridCol w="1124712"/>
                    <a:gridCol w="1124712"/>
                  </a:tblGrid>
                  <a:tr h="576163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3"/>
                          <a:stretch>
                            <a:fillRect l="-100541" t="-1053" r="-101081" b="-20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3"/>
                          <a:stretch>
                            <a:fillRect l="-200541" t="-1053" r="-1081" b="-203158"/>
                          </a:stretch>
                        </a:blipFill>
                      </a:tcPr>
                    </a:tc>
                  </a:tr>
                  <a:tr h="57616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3"/>
                          <a:stretch>
                            <a:fillRect l="-541" t="-101053" r="-201081" b="-10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0.06</a:t>
                          </a:r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0.04</a:t>
                          </a:r>
                          <a:endParaRPr 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</a:tr>
                  <a:tr h="57616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3"/>
                          <a:stretch>
                            <a:fillRect l="-541" t="-201053" r="-201081" b="-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0.09</a:t>
                          </a:r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0.81</a:t>
                          </a:r>
                          <a:endParaRPr 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25443" y="3920890"/>
                <a:ext cx="69467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Want to calculate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𝑐𝑎𝑡𝑐h𝑒𝑠</m:t>
                    </m:r>
                    <m:r>
                      <a:rPr lang="en-US" sz="2400" b="0" i="1" smtClean="0">
                        <a:latin typeface="Cambria Math" charset="0"/>
                      </a:rPr>
                      <m:t>|</m:t>
                    </m:r>
                    <m:r>
                      <a:rPr lang="en-US" sz="2400" b="0" i="1" smtClean="0">
                        <a:latin typeface="Cambria Math" charset="0"/>
                      </a:rPr>
                      <m:t>𝑐𝑎𝑣𝑖𝑡𝑦</m:t>
                    </m:r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 for comparison.</a:t>
                </a:r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43" y="3920890"/>
                <a:ext cx="6946773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316" t="-10526" r="-35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7909561" y="3905824"/>
            <a:ext cx="3726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Marginalize </a:t>
            </a:r>
            <a:r>
              <a:rPr lang="en-US" sz="2400" smtClean="0"/>
              <a:t>over </a:t>
            </a:r>
            <a:r>
              <a:rPr lang="en-US" sz="2400" i="1" smtClean="0"/>
              <a:t>Toothache!</a:t>
            </a:r>
            <a:endParaRPr lang="en-US" sz="2400" dirty="0"/>
          </a:p>
        </p:txBody>
      </p:sp>
      <p:sp>
        <p:nvSpPr>
          <p:cNvPr id="12" name="Right Arrow 11"/>
          <p:cNvSpPr/>
          <p:nvPr/>
        </p:nvSpPr>
        <p:spPr>
          <a:xfrm>
            <a:off x="6756688" y="2522186"/>
            <a:ext cx="924272" cy="3124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926566" y="4756024"/>
                <a:ext cx="5435591" cy="7798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𝑐𝑎𝑡𝑐h𝑒𝑠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𝑐𝑎𝑣𝑖𝑡𝑦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𝑐𝑎𝑡𝑐h𝑒𝑠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𝑐𝑎𝑣𝑖𝑡𝑦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𝑐𝑎𝑣𝑖𝑡𝑦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566" y="4756024"/>
                <a:ext cx="5435591" cy="77989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38200" y="5937371"/>
                <a:ext cx="100900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𝑐𝑎𝑣𝑖𝑡𝑦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𝑐𝑎𝑣𝑖𝑡𝑦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𝑐𝑎𝑡𝑐h𝑒𝑠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𝑐𝑎𝑣𝑖𝑡𝑦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,¬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𝑐𝑎𝑡𝑐h𝑒𝑠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=0.06+0.04=0.1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937371"/>
                <a:ext cx="10090006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42" r="-242" b="-29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93001" y="4799048"/>
                <a:ext cx="1758430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0.06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0.1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=0.6</m:t>
                      </m:r>
                    </m:oMath>
                  </m:oMathPara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001" y="4799048"/>
                <a:ext cx="1758430" cy="69384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442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/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visiting the dentist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/>
            </p:nvGraphicFramePr>
            <p:xfrm>
              <a:off x="1378712" y="1837913"/>
              <a:ext cx="9434575" cy="2937936"/>
            </p:xfrm>
            <a:graphic>
              <a:graphicData uri="http://schemas.openxmlformats.org/drawingml/2006/table">
                <a:tbl>
                  <a:tblPr firstRow="1" bandRow="1">
                    <a:tableStyleId>{10A1B5D5-9B99-4C35-A422-299274C87663}</a:tableStyleId>
                  </a:tblPr>
                  <a:tblGrid>
                    <a:gridCol w="1886915"/>
                    <a:gridCol w="1886915"/>
                    <a:gridCol w="1886915"/>
                    <a:gridCol w="1886915"/>
                    <a:gridCol w="1886915"/>
                  </a:tblGrid>
                  <a:tr h="734484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charset="0"/>
                                  </a:rPr>
                                  <m:t>𝒕𝒐𝒐𝒕𝒉𝒂𝒄𝒉𝒆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400" b="1" i="1" smtClean="0">
                                    <a:latin typeface="Cambria Math" charset="0"/>
                                  </a:rPr>
                                  <m:t>𝒕𝒐𝒐𝒕𝒉𝒂𝒄𝒉𝒆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734484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𝑐𝑎𝑡𝑐h𝑒𝑠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𝑐𝑎𝑡𝑐h𝑒𝑠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𝑐𝑎𝑡𝑐h𝑒𝑠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𝑐𝑎𝑡𝑐h𝑒𝑠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</a:tr>
                  <a:tr h="7344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𝑐𝑎𝑣𝑖𝑡𝑦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0.048</a:t>
                          </a:r>
                          <a:endParaRPr 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0.032</a:t>
                          </a:r>
                          <a:endParaRPr 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0.012</a:t>
                          </a:r>
                          <a:endParaRPr 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0.008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  <a:tr h="7344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𝑐𝑎𝑣𝑖𝑡𝑦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0.027</a:t>
                          </a:r>
                          <a:endParaRPr 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0.253</a:t>
                          </a:r>
                          <a:endParaRPr 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0.063</a:t>
                          </a:r>
                          <a:endParaRPr 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0.567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/>
            </p:nvGraphicFramePr>
            <p:xfrm>
              <a:off x="1378712" y="1837913"/>
              <a:ext cx="9434575" cy="2937936"/>
            </p:xfrm>
            <a:graphic>
              <a:graphicData uri="http://schemas.openxmlformats.org/drawingml/2006/table">
                <a:tbl>
                  <a:tblPr firstRow="1" bandRow="1">
                    <a:tableStyleId>{10A1B5D5-9B99-4C35-A422-299274C87663}</a:tableStyleId>
                  </a:tblPr>
                  <a:tblGrid>
                    <a:gridCol w="1886915"/>
                    <a:gridCol w="1886915"/>
                    <a:gridCol w="1886915"/>
                    <a:gridCol w="1886915"/>
                    <a:gridCol w="1886915"/>
                  </a:tblGrid>
                  <a:tr h="734484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50242" t="-826" r="-100323" b="-30082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2"/>
                          <a:stretch>
                            <a:fillRect l="-150242" t="-826" r="-323" b="-30082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734484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2"/>
                          <a:stretch>
                            <a:fillRect l="-100647" t="-100826" r="-301294" b="-200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200000" t="-100826" r="-200323" b="-200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2"/>
                          <a:stretch>
                            <a:fillRect l="-300971" t="-100826" r="-100971" b="-200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99677" t="-100826" r="-645" b="-200826"/>
                          </a:stretch>
                        </a:blipFill>
                      </a:tcPr>
                    </a:tc>
                  </a:tr>
                  <a:tr h="7344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323" t="-202500" r="-400000" b="-1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0.048</a:t>
                          </a:r>
                          <a:endParaRPr 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0.032</a:t>
                          </a:r>
                          <a:endParaRPr 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0.012</a:t>
                          </a:r>
                          <a:endParaRPr 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0.008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  <a:tr h="7344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323" t="-300000" r="-400000" b="-16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0.027</a:t>
                          </a:r>
                          <a:endParaRPr 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0.253</a:t>
                          </a:r>
                          <a:endParaRPr 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0.063</a:t>
                          </a:r>
                          <a:endParaRPr 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0.567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852561" y="5268476"/>
                <a:ext cx="84868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𝑐𝑎𝑡𝑐h𝑒𝑠</m:t>
                        </m:r>
                      </m:e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𝑐𝑎𝑣𝑖𝑡𝑦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𝑡𝑜𝑜𝑡h𝑎𝑐h𝑒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</a:rPr>
                      <m:t>𝑃</m:t>
                    </m:r>
                    <m:r>
                      <a:rPr lang="en-US" sz="2800" b="0" i="1" smtClean="0">
                        <a:latin typeface="Cambria Math" charset="0"/>
                      </a:rPr>
                      <m:t>(</m:t>
                    </m:r>
                    <m:r>
                      <a:rPr lang="en-US" sz="2800" b="0" i="1" smtClean="0">
                        <a:latin typeface="Cambria Math" charset="0"/>
                      </a:rPr>
                      <m:t>𝑐𝑎𝑡𝑐h𝑒𝑠</m:t>
                    </m:r>
                    <m:r>
                      <a:rPr lang="en-US" sz="2800" b="0" i="1" smtClean="0">
                        <a:latin typeface="Cambria Math" charset="0"/>
                      </a:rPr>
                      <m:t>|</m:t>
                    </m:r>
                    <m:r>
                      <a:rPr lang="en-US" sz="2800" b="0" i="1" smtClean="0">
                        <a:latin typeface="Cambria Math" charset="0"/>
                      </a:rPr>
                      <m:t>𝑐𝑎𝑣𝑖𝑡𝑦</m:t>
                    </m:r>
                    <m:r>
                      <a:rPr lang="en-US" sz="28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800" b="1" i="1" dirty="0" smtClean="0"/>
                  <a:t>???</a:t>
                </a:r>
                <a:endParaRPr lang="en-US" sz="2800" b="1" i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561" y="5268476"/>
                <a:ext cx="8486875" cy="430887"/>
              </a:xfrm>
              <a:prstGeom prst="rect">
                <a:avLst/>
              </a:prstGeom>
              <a:blipFill rotWithShape="0">
                <a:blip r:embed="rId3"/>
                <a:stretch>
                  <a:fillRect t="-23944" r="-1509" b="-50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712464" y="5930380"/>
            <a:ext cx="641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0.6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8174736" y="5930380"/>
            <a:ext cx="641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0.6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149" y="5145528"/>
            <a:ext cx="732275" cy="63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4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Independent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6169"/>
            <a:ext cx="10515600" cy="71640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How do you know if two variables are </a:t>
            </a:r>
            <a:r>
              <a:rPr lang="en-US" u="sng" dirty="0" smtClean="0"/>
              <a:t>truly</a:t>
            </a:r>
            <a:r>
              <a:rPr lang="en-US" dirty="0" smtClean="0"/>
              <a:t> independent?</a:t>
            </a:r>
            <a:endParaRPr lang="en-US" sz="24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691408"/>
                  </p:ext>
                </p:extLst>
              </p:nvPr>
            </p:nvGraphicFramePr>
            <p:xfrm>
              <a:off x="2240788" y="2322577"/>
              <a:ext cx="7433565" cy="2085924"/>
            </p:xfrm>
            <a:graphic>
              <a:graphicData uri="http://schemas.openxmlformats.org/drawingml/2006/table">
                <a:tbl>
                  <a:tblPr firstRow="1" bandRow="1">
                    <a:tableStyleId>{9DCAF9ED-07DC-4A11-8D7F-57B35C25682E}</a:tableStyleId>
                  </a:tblPr>
                  <a:tblGrid>
                    <a:gridCol w="1486713"/>
                    <a:gridCol w="1486713"/>
                    <a:gridCol w="1486713"/>
                    <a:gridCol w="1486713"/>
                    <a:gridCol w="1486713"/>
                  </a:tblGrid>
                  <a:tr h="521481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charset="0"/>
                                  </a:rPr>
                                  <m:t>𝒕𝒐𝒐𝒕𝒉𝒂𝒄𝒉𝒆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400" smtClean="0">
                                    <a:latin typeface="Cambria Math" charset="0"/>
                                  </a:rPr>
                                  <m:t>𝒕𝒐𝒐𝒕𝒉𝒂𝒄𝒉𝒆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521481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charset="0"/>
                                  </a:rPr>
                                  <m:t>𝑐𝑎𝑡𝑐h𝑒𝑠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400" smtClean="0">
                                    <a:latin typeface="Cambria Math" charset="0"/>
                                  </a:rPr>
                                  <m:t>𝑐𝑎𝑡𝑐h𝑒𝑠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charset="0"/>
                                  </a:rPr>
                                  <m:t>𝑐𝑎𝑡𝑐h𝑒𝑠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400" smtClean="0">
                                    <a:latin typeface="Cambria Math" charset="0"/>
                                  </a:rPr>
                                  <m:t>𝑐𝑎𝑡𝑐h𝑒𝑠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</a:tr>
                  <a:tr h="52148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charset="0"/>
                                  </a:rPr>
                                  <m:t>𝑐𝑎𝑣𝑖𝑡𝑦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0.024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0.056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is-I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0.006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nb-NO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0.014</a:t>
                          </a:r>
                        </a:p>
                      </a:txBody>
                      <a:tcPr marL="6350" marR="6350" marT="6350" marB="0" anchor="ctr"/>
                    </a:tc>
                  </a:tr>
                  <a:tr h="52148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400" smtClean="0">
                                    <a:latin typeface="Cambria Math" charset="0"/>
                                  </a:rPr>
                                  <m:t>𝑐𝑎𝑣𝑖𝑡𝑦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nb-NO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0.081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it-IT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0.189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it-IT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0.189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nb-NO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0.441</a:t>
                          </a:r>
                        </a:p>
                      </a:txBody>
                      <a:tcPr marL="6350" marR="6350" marT="6350" marB="0"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691408"/>
                  </p:ext>
                </p:extLst>
              </p:nvPr>
            </p:nvGraphicFramePr>
            <p:xfrm>
              <a:off x="2240788" y="2322577"/>
              <a:ext cx="7433565" cy="2085924"/>
            </p:xfrm>
            <a:graphic>
              <a:graphicData uri="http://schemas.openxmlformats.org/drawingml/2006/table">
                <a:tbl>
                  <a:tblPr firstRow="1" bandRow="1">
                    <a:tableStyleId>{9DCAF9ED-07DC-4A11-8D7F-57B35C25682E}</a:tableStyleId>
                  </a:tblPr>
                  <a:tblGrid>
                    <a:gridCol w="1486713"/>
                    <a:gridCol w="1486713"/>
                    <a:gridCol w="1486713"/>
                    <a:gridCol w="1486713"/>
                    <a:gridCol w="1486713"/>
                  </a:tblGrid>
                  <a:tr h="521481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50102" t="-2326" r="-100204" b="-31860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50410" t="-2326" r="-410" b="-31860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521481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410" t="-102326" r="-301230" b="-2186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99592" t="-102326" r="-200000" b="-2186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820" t="-102326" r="-100820" b="-2186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820" t="-102326" r="-820" b="-218605"/>
                          </a:stretch>
                        </a:blipFill>
                      </a:tcPr>
                    </a:tc>
                  </a:tr>
                  <a:tr h="52148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10" t="-204706" r="-401230" b="-12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0.024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0.056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is-I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0.006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nb-NO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0.014</a:t>
                          </a:r>
                        </a:p>
                      </a:txBody>
                      <a:tcPr marL="6350" marR="6350" marT="6350" marB="0" anchor="ctr"/>
                    </a:tc>
                  </a:tr>
                  <a:tr h="52148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10" t="-301163" r="-401230" b="-197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nb-NO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0.081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it-IT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0.189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it-IT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0.189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nb-NO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0.441</a:t>
                          </a:r>
                        </a:p>
                      </a:txBody>
                      <a:tcPr marL="6350" marR="6350" marT="6350" marB="0"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720577" y="4894076"/>
                <a:ext cx="84739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In this table,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𝑐𝑎𝑡𝑐h𝑒𝑠</m:t>
                        </m:r>
                      </m:e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𝑐𝑎𝑣𝑖𝑡𝑦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𝑡𝑜𝑜𝑡h𝑎𝑐h𝑒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𝑐𝑎𝑡𝑐h𝑒𝑠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=0.3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577" y="4894076"/>
                <a:ext cx="8473986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107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093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learning goals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At the end of today, you should be able to</a:t>
                </a:r>
              </a:p>
              <a:p>
                <a:pPr marL="471488" indent="-200025">
                  <a:spcBef>
                    <a:spcPts val="2200"/>
                  </a:spcBef>
                </a:pPr>
                <a:r>
                  <a:rPr lang="en-US" dirty="0" smtClean="0"/>
                  <a:t>Describe how a posterior distribution is calculated from a prior distribution and observations</a:t>
                </a:r>
              </a:p>
              <a:p>
                <a:pPr marL="471488" indent="-200025">
                  <a:spcBef>
                    <a:spcPts val="2200"/>
                  </a:spcBef>
                </a:pPr>
                <a:r>
                  <a:rPr lang="en-US" dirty="0" smtClean="0"/>
                  <a:t>Describe independence and conditional independence</a:t>
                </a:r>
              </a:p>
              <a:p>
                <a:pPr marL="471488" indent="-200025">
                  <a:spcBef>
                    <a:spcPts val="2200"/>
                  </a:spcBef>
                </a:pPr>
                <a:r>
                  <a:rPr lang="en-US" dirty="0" smtClean="0"/>
                  <a:t>Use the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-test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 to determine if two distributions are significantly different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329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Independent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6169"/>
            <a:ext cx="10515600" cy="71640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How do you know if two variables are </a:t>
            </a:r>
            <a:r>
              <a:rPr lang="en-US" u="sng" dirty="0" smtClean="0"/>
              <a:t>truly</a:t>
            </a:r>
            <a:r>
              <a:rPr lang="en-US" dirty="0" smtClean="0"/>
              <a:t> independent?</a:t>
            </a:r>
            <a:endParaRPr lang="en-US" sz="24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9639372"/>
                  </p:ext>
                </p:extLst>
              </p:nvPr>
            </p:nvGraphicFramePr>
            <p:xfrm>
              <a:off x="2240788" y="2322577"/>
              <a:ext cx="7433565" cy="2085924"/>
            </p:xfrm>
            <a:graphic>
              <a:graphicData uri="http://schemas.openxmlformats.org/drawingml/2006/table">
                <a:tbl>
                  <a:tblPr firstRow="1" bandRow="1">
                    <a:tableStyleId>{9DCAF9ED-07DC-4A11-8D7F-57B35C25682E}</a:tableStyleId>
                  </a:tblPr>
                  <a:tblGrid>
                    <a:gridCol w="1486713"/>
                    <a:gridCol w="1486713"/>
                    <a:gridCol w="1486713"/>
                    <a:gridCol w="1486713"/>
                    <a:gridCol w="1486713"/>
                  </a:tblGrid>
                  <a:tr h="521481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charset="0"/>
                                  </a:rPr>
                                  <m:t>𝒕𝒐𝒐𝒕𝒉𝒂𝒄𝒉𝒆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400" smtClean="0">
                                    <a:latin typeface="Cambria Math" charset="0"/>
                                  </a:rPr>
                                  <m:t>𝒕𝒐𝒐𝒕𝒉𝒂𝒄𝒉𝒆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521481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charset="0"/>
                                  </a:rPr>
                                  <m:t>𝑐𝑎𝑡𝑐h𝑒𝑠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400" smtClean="0">
                                    <a:latin typeface="Cambria Math" charset="0"/>
                                  </a:rPr>
                                  <m:t>𝑐𝑎𝑡𝑐h𝑒𝑠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charset="0"/>
                                  </a:rPr>
                                  <m:t>𝑐𝑎𝑡𝑐h𝑒𝑠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400" smtClean="0">
                                    <a:latin typeface="Cambria Math" charset="0"/>
                                  </a:rPr>
                                  <m:t>𝑐𝑎𝑡𝑐h𝑒𝑠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</a:tr>
                  <a:tr h="52148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charset="0"/>
                                  </a:rPr>
                                  <m:t>𝑐𝑎𝑣𝑖𝑡𝑦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is-I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0.04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is-I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0.04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nb-NO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0.01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nb-NO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0.01</a:t>
                          </a:r>
                        </a:p>
                      </a:txBody>
                      <a:tcPr marL="6350" marR="6350" marT="6350" marB="0" anchor="ctr"/>
                    </a:tc>
                  </a:tr>
                  <a:tr h="52148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400" smtClean="0">
                                    <a:latin typeface="Cambria Math" charset="0"/>
                                  </a:rPr>
                                  <m:t>𝑐𝑎𝑣𝑖𝑡𝑦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hr-HR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0.135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hr-HR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0.135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nb-NO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0.315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nb-NO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0.315</a:t>
                          </a:r>
                        </a:p>
                      </a:txBody>
                      <a:tcPr marL="6350" marR="6350" marT="6350" marB="0"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9639372"/>
                  </p:ext>
                </p:extLst>
              </p:nvPr>
            </p:nvGraphicFramePr>
            <p:xfrm>
              <a:off x="2240788" y="2322577"/>
              <a:ext cx="7433565" cy="2085924"/>
            </p:xfrm>
            <a:graphic>
              <a:graphicData uri="http://schemas.openxmlformats.org/drawingml/2006/table">
                <a:tbl>
                  <a:tblPr firstRow="1" bandRow="1">
                    <a:tableStyleId>{9DCAF9ED-07DC-4A11-8D7F-57B35C25682E}</a:tableStyleId>
                  </a:tblPr>
                  <a:tblGrid>
                    <a:gridCol w="1486713"/>
                    <a:gridCol w="1486713"/>
                    <a:gridCol w="1486713"/>
                    <a:gridCol w="1486713"/>
                    <a:gridCol w="1486713"/>
                  </a:tblGrid>
                  <a:tr h="521481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50102" t="-2326" r="-100204" b="-31860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50410" t="-2326" r="-410" b="-31860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521481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410" t="-102326" r="-301230" b="-2186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99592" t="-102326" r="-200000" b="-2186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820" t="-102326" r="-100820" b="-2186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820" t="-102326" r="-820" b="-218605"/>
                          </a:stretch>
                        </a:blipFill>
                      </a:tcPr>
                    </a:tc>
                  </a:tr>
                  <a:tr h="52148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10" t="-204706" r="-401230" b="-12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is-I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0.04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is-I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0.04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nb-NO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0.01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nb-NO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0.01</a:t>
                          </a:r>
                        </a:p>
                      </a:txBody>
                      <a:tcPr marL="6350" marR="6350" marT="6350" marB="0" anchor="ctr"/>
                    </a:tc>
                  </a:tr>
                  <a:tr h="52148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10" t="-301163" r="-401230" b="-197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hr-HR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0.135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hr-HR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0.135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nb-NO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0.315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nb-NO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0.315</a:t>
                          </a:r>
                        </a:p>
                      </a:txBody>
                      <a:tcPr marL="6350" marR="6350" marT="6350" marB="0"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098785" y="4894076"/>
                <a:ext cx="100834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In this even clearer </a:t>
                </a:r>
                <a:r>
                  <a:rPr lang="en-US" sz="2400" dirty="0" smtClean="0"/>
                  <a:t>table,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𝑐𝑎𝑡𝑐h𝑒𝑠</m:t>
                        </m:r>
                      </m:e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𝑐𝑎𝑣𝑖𝑡𝑦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𝑡𝑜𝑜𝑡h𝑎𝑐h𝑒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𝑐𝑎𝑡𝑐h𝑒𝑠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=0.5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85" y="4894076"/>
                <a:ext cx="10083466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90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788859" y="5768164"/>
            <a:ext cx="8614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Does this mean that </a:t>
            </a:r>
            <a:r>
              <a:rPr lang="en-US" sz="2800" b="1" i="1" dirty="0" smtClean="0"/>
              <a:t>Catches</a:t>
            </a:r>
            <a:r>
              <a:rPr lang="en-US" sz="2800" b="1" dirty="0" smtClean="0"/>
              <a:t> is an independent variable?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00536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Independence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8153"/>
            <a:ext cx="10515600" cy="3788791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Independence can’t be determined from observation!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Remember that any distribution you observe is a </a:t>
            </a:r>
            <a:r>
              <a:rPr lang="en-US" b="1" dirty="0" smtClean="0"/>
              <a:t>model</a:t>
            </a:r>
            <a:r>
              <a:rPr lang="en-US" dirty="0"/>
              <a:t> </a:t>
            </a:r>
            <a:r>
              <a:rPr lang="en-US" dirty="0" smtClean="0"/>
              <a:t>of some underlying </a:t>
            </a:r>
            <a:r>
              <a:rPr lang="en-US" i="1" dirty="0" smtClean="0"/>
              <a:t>ground truth </a:t>
            </a:r>
            <a:r>
              <a:rPr lang="en-US" dirty="0" smtClean="0"/>
              <a:t>distribution.</a:t>
            </a:r>
          </a:p>
          <a:p>
            <a:pPr marL="635000" marR="0" lvl="0" indent="-346075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dirty="0" smtClean="0"/>
              <a:t>Models are inherently imperfect</a:t>
            </a:r>
          </a:p>
          <a:p>
            <a:pPr marL="635000" marR="0" lvl="0" indent="-346075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dirty="0" smtClean="0"/>
              <a:t>Quality of the model improves with the number of observations, but is never perfect</a:t>
            </a:r>
          </a:p>
          <a:p>
            <a:pPr marL="923925" lvl="1" indent="-217488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dirty="0" smtClean="0"/>
              <a:t>Remember the die roll graphs from last time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5394960"/>
            <a:ext cx="6908006" cy="1200329"/>
          </a:xfrm>
          <a:prstGeom prst="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Note that if you’re given the true underlying distribution, you can calculate independence and conditional independence using their definitions.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 rot="1011192">
            <a:off x="8046719" y="5649397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This is what we did in the examples!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235172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Independence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29129"/>
            <a:ext cx="10515600" cy="249034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Instead, we make </a:t>
            </a:r>
            <a:r>
              <a:rPr lang="en-US" b="1" u="sng" dirty="0" smtClean="0"/>
              <a:t>assumptions</a:t>
            </a:r>
            <a:r>
              <a:rPr lang="en-US" dirty="0" smtClean="0"/>
              <a:t> about independence.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can do this based on:</a:t>
            </a:r>
          </a:p>
          <a:p>
            <a:pPr marL="471488" marR="0" lvl="0" indent="-29051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dirty="0" smtClean="0"/>
              <a:t>Common sense </a:t>
            </a:r>
            <a:r>
              <a:rPr lang="en-US" sz="24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(e.g., dentist example)</a:t>
            </a:r>
            <a:endParaRPr lang="en-US" i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71488" marR="0" lvl="0" indent="-290513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dirty="0" smtClean="0"/>
              <a:t>Deciding what information we want to focus on </a:t>
            </a:r>
            <a:r>
              <a:rPr lang="en-US" sz="24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(upcoming example)</a:t>
            </a:r>
            <a:endParaRPr 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3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make independence assumptions?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06679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These assumptions are useful for two main reasons: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56132" y="2599740"/>
                <a:ext cx="10079736" cy="3720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2400" b="1" dirty="0" smtClean="0"/>
                  <a:t>Makes models simpler</a:t>
                </a:r>
                <a:endParaRPr lang="en-US" sz="2400" dirty="0"/>
              </a:p>
              <a:p>
                <a:pPr marL="800100" lvl="1" indent="-342900">
                  <a:buFont typeface="Arial" charset="0"/>
                  <a:buChar char="•"/>
                </a:pPr>
                <a:r>
                  <a:rPr lang="en-US" sz="2400" dirty="0" smtClean="0"/>
                  <a:t>What if we had 200 binary variables?  We would need up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charset="0"/>
                          </a:rPr>
                          <m:t>(2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200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 conditional probabilities!</a:t>
                </a:r>
              </a:p>
              <a:p>
                <a:pPr marL="800100" lvl="1" indent="-342900">
                  <a:buFont typeface="Arial" charset="0"/>
                  <a:buChar char="•"/>
                </a:pPr>
                <a:r>
                  <a:rPr lang="en-US" sz="2400" dirty="0" smtClean="0"/>
                  <a:t>If everything is conditionally independent of everything else given some </a:t>
                </a:r>
                <a:r>
                  <a:rPr lang="en-US" sz="2400" i="1" dirty="0" smtClean="0"/>
                  <a:t>x</a:t>
                </a:r>
                <a:r>
                  <a:rPr lang="en-US" sz="2400" dirty="0" smtClean="0"/>
                  <a:t>, then we only need 200 probabilities</a:t>
                </a:r>
              </a:p>
              <a:p>
                <a:pPr marL="800100" lvl="1" indent="-342900">
                  <a:buFont typeface="Arial" charset="0"/>
                  <a:buChar char="•"/>
                </a:pPr>
                <a:endParaRPr lang="en-US" sz="2400" dirty="0" smtClean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b="1" dirty="0" smtClean="0"/>
                  <a:t>Fewer samples needed</a:t>
                </a:r>
              </a:p>
              <a:p>
                <a:pPr marL="800100" lvl="1" indent="-342900">
                  <a:buFont typeface="Arial" charset="0"/>
                  <a:buChar char="•"/>
                </a:pPr>
                <a:r>
                  <a:rPr lang="en-US" sz="2400" dirty="0" smtClean="0"/>
                  <a:t>If you only need to estimate one probability, you can get away with a lot fewer samples than for 19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i="1">
                            <a:latin typeface="Cambria Math" charset="0"/>
                          </a:rPr>
                          <m:t>(2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200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132" y="2599740"/>
                <a:ext cx="10079736" cy="3720762"/>
              </a:xfrm>
              <a:prstGeom prst="rect">
                <a:avLst/>
              </a:prstGeom>
              <a:blipFill rotWithShape="0">
                <a:blip r:embed="rId2"/>
                <a:stretch>
                  <a:fillRect l="-786" t="-1309" b="-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220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size for different outcomes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28" y="1945384"/>
            <a:ext cx="4593336" cy="39371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064" y="2152758"/>
            <a:ext cx="7044796" cy="352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3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064" y="2152759"/>
            <a:ext cx="7044796" cy="35223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size for different outcomes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28" y="1945384"/>
            <a:ext cx="4593336" cy="393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5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 Language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94231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/>
              <a:t>General idea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Given the words I’ve seen so far in a text stream, what is the probability that the next word is </a:t>
            </a:r>
            <a:r>
              <a:rPr lang="en-US" i="1" dirty="0" smtClean="0"/>
              <a:t>the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89444" y="3604521"/>
            <a:ext cx="4602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More generally, with finite vocabulary </a:t>
            </a:r>
            <a:r>
              <a:rPr lang="en-US" sz="2400" i="1" dirty="0" smtClean="0"/>
              <a:t>V</a:t>
            </a:r>
            <a:r>
              <a:rPr lang="en-US" sz="2400" dirty="0"/>
              <a:t> </a:t>
            </a:r>
            <a:r>
              <a:rPr lang="en-US" sz="2400" dirty="0" smtClean="0"/>
              <a:t>and evidence so far </a:t>
            </a:r>
            <a:r>
              <a:rPr lang="en-US" sz="2400" i="1" dirty="0" smtClean="0"/>
              <a:t>E</a:t>
            </a:r>
            <a:r>
              <a:rPr lang="en-US" sz="2400" dirty="0" smtClean="0"/>
              <a:t>:</a:t>
            </a:r>
            <a:endParaRPr lang="en-US" sz="2400" b="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376982" y="5227583"/>
                <a:ext cx="2349361" cy="9886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𝑤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∈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𝐸</m:t>
                              </m:r>
                            </m:e>
                          </m:d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982" y="5227583"/>
                <a:ext cx="2349361" cy="98866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013390" y="4526958"/>
                <a:ext cx="27923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𝑤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∈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𝑉</m:t>
                          </m:r>
                        </m:e>
                        <m:e>
                          <m:r>
                            <a:rPr lang="en-US" sz="2400" i="1">
                              <a:latin typeface="Cambria Math" charset="0"/>
                            </a:rPr>
                            <m:t>𝐸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390" y="4526958"/>
                <a:ext cx="2792303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765854" y="5413248"/>
            <a:ext cx="495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s.t.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272" y="3347926"/>
            <a:ext cx="4986528" cy="328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9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 Language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4064" y="2502342"/>
            <a:ext cx="10515600" cy="388017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/>
              <a:t>Applications</a:t>
            </a:r>
          </a:p>
          <a:p>
            <a:pPr marL="923925" marR="0" lvl="0" indent="-452438" defTabSz="91440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defRPr/>
            </a:pPr>
            <a:r>
              <a:rPr lang="en-US" dirty="0" smtClean="0"/>
              <a:t>Search/text/email completion</a:t>
            </a:r>
          </a:p>
          <a:p>
            <a:pPr marL="923925" marR="0" lvl="0" indent="-452438" defTabSz="91440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defRPr/>
            </a:pPr>
            <a:r>
              <a:rPr lang="en-US" dirty="0" smtClean="0"/>
              <a:t>Determining if a sampled text comes from a particular distribution or not</a:t>
            </a:r>
          </a:p>
          <a:p>
            <a:pPr marL="1377950" lvl="1" indent="-471488">
              <a:lnSpc>
                <a:spcPct val="10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dirty="0" smtClean="0"/>
              <a:t>E.g., Is this email spam?  Are you writing a professional letter or a note to self?</a:t>
            </a:r>
          </a:p>
          <a:p>
            <a:pPr marL="923925" indent="-452438">
              <a:lnSpc>
                <a:spcPct val="100000"/>
              </a:lnSpc>
              <a:spcBef>
                <a:spcPts val="2400"/>
              </a:spcBef>
              <a:buFont typeface="Wingdings" charset="2"/>
              <a:buChar char="Ø"/>
            </a:pPr>
            <a:r>
              <a:rPr lang="en-US" dirty="0" smtClean="0"/>
              <a:t>Text compression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89444" y="1463004"/>
            <a:ext cx="4602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With finite vocabulary </a:t>
            </a:r>
            <a:r>
              <a:rPr lang="en-US" sz="2400" i="1" dirty="0" smtClean="0"/>
              <a:t>V</a:t>
            </a:r>
            <a:r>
              <a:rPr lang="en-US" sz="2400" dirty="0"/>
              <a:t> </a:t>
            </a:r>
            <a:r>
              <a:rPr lang="en-US" sz="2400" dirty="0" smtClean="0"/>
              <a:t>and evidence so far </a:t>
            </a:r>
            <a:r>
              <a:rPr lang="en-US" sz="2400" i="1" dirty="0" smtClean="0"/>
              <a:t>E</a:t>
            </a:r>
            <a:r>
              <a:rPr lang="en-US" sz="2400" dirty="0" smtClean="0"/>
              <a:t>:</a:t>
            </a:r>
            <a:endParaRPr lang="en-US" sz="2400" b="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9004439" y="1463004"/>
                <a:ext cx="2349361" cy="9886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𝑤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∈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𝐸</m:t>
                              </m:r>
                            </m:e>
                          </m:d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4439" y="1463004"/>
                <a:ext cx="2349361" cy="98866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414958" y="1659977"/>
                <a:ext cx="27923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𝑤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∈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𝑉</m:t>
                          </m:r>
                        </m:e>
                        <m:e>
                          <m:r>
                            <a:rPr lang="en-US" sz="2400" i="1">
                              <a:latin typeface="Cambria Math" charset="0"/>
                            </a:rPr>
                            <m:t>𝐸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958" y="1659977"/>
                <a:ext cx="2792303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393311" y="1648669"/>
            <a:ext cx="495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s.t.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7576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1-word language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15239"/>
          </a:xfrm>
        </p:spPr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Everything is independent!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662013" y="2567678"/>
                <a:ext cx="65953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sz="2800" dirty="0"/>
                  <a:t>E.g.,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</a:rPr>
                          <m:t>h𝑜𝑟𝑠𝑒</m:t>
                        </m:r>
                      </m:e>
                      <m:e>
                        <m:r>
                          <a:rPr lang="en-US" sz="2800" i="1">
                            <a:latin typeface="Cambria Math" charset="0"/>
                          </a:rPr>
                          <m:t>𝑡h𝑒</m:t>
                        </m:r>
                        <m:r>
                          <a:rPr lang="en-US" sz="2800" i="1">
                            <a:latin typeface="Cambria Math" charset="0"/>
                          </a:rPr>
                          <m:t>,</m:t>
                        </m:r>
                        <m:r>
                          <a:rPr lang="en-US" sz="2800" i="1">
                            <a:latin typeface="Cambria Math" charset="0"/>
                          </a:rPr>
                          <m:t>𝑔𝑟𝑒𝑎𝑡</m:t>
                        </m:r>
                        <m:r>
                          <a:rPr lang="en-US" sz="2800" i="1">
                            <a:latin typeface="Cambria Math" charset="0"/>
                          </a:rPr>
                          <m:t>,</m:t>
                        </m:r>
                        <m:r>
                          <a:rPr lang="en-US" sz="2800" i="1">
                            <a:latin typeface="Cambria Math" charset="0"/>
                          </a:rPr>
                          <m:t>𝑏𝑖𝑔</m:t>
                        </m:r>
                      </m:e>
                    </m:d>
                    <m:r>
                      <a:rPr lang="en-US" sz="2800" i="1">
                        <a:latin typeface="Cambria Math" charset="0"/>
                      </a:rPr>
                      <m:t>=</m:t>
                    </m:r>
                    <m:r>
                      <a:rPr lang="en-US" sz="2800" i="1">
                        <a:latin typeface="Cambria Math" charset="0"/>
                      </a:rPr>
                      <m:t>𝑃</m:t>
                    </m:r>
                    <m:r>
                      <a:rPr lang="en-US" sz="2800" i="1">
                        <a:latin typeface="Cambria Math" charset="0"/>
                      </a:rPr>
                      <m:t>(</m:t>
                    </m:r>
                    <m:r>
                      <a:rPr lang="en-US" sz="2800" i="1">
                        <a:latin typeface="Cambria Math" charset="0"/>
                      </a:rPr>
                      <m:t>h𝑜𝑟𝑠𝑒</m:t>
                    </m:r>
                    <m:r>
                      <a:rPr lang="en-US" sz="2800" i="1"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013" y="2567678"/>
                <a:ext cx="6595395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1941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38200" y="3877056"/>
            <a:ext cx="8011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So, if we’re calculating the likelihood of an </a:t>
            </a:r>
            <a:r>
              <a:rPr lang="en-US" sz="2400" smtClean="0"/>
              <a:t>observed sequence:</a:t>
            </a:r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870403" y="4609028"/>
                <a:ext cx="61786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𝑚𝑎𝑛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𝑏𝑖𝑡𝑒𝑠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𝑑𝑜𝑔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𝑚𝑎𝑛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𝑏𝑖𝑡𝑒𝑠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𝑑𝑜𝑔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0403" y="4609028"/>
                <a:ext cx="617861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691" r="-1283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389329" y="5825396"/>
            <a:ext cx="3740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No word </a:t>
            </a:r>
            <a:r>
              <a:rPr lang="en-US" sz="2400" b="1" smtClean="0"/>
              <a:t>order information!</a:t>
            </a:r>
            <a:endParaRPr lang="en-US" sz="24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470217" y="5217212"/>
                <a:ext cx="35788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𝑑𝑜𝑔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𝑏𝑖𝑡𝑒𝑠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𝑚𝑎𝑛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217" y="5217212"/>
                <a:ext cx="357880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511" r="-2726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ular Callout 9"/>
          <p:cNvSpPr/>
          <p:nvPr/>
        </p:nvSpPr>
        <p:spPr>
          <a:xfrm>
            <a:off x="9546336" y="3880402"/>
            <a:ext cx="2267712" cy="916638"/>
          </a:xfrm>
          <a:prstGeom prst="wedgeRoundRectCallout">
            <a:avLst>
              <a:gd name="adj1" fmla="val -72197"/>
              <a:gd name="adj2" fmla="val 50529"/>
              <a:gd name="adj3" fmla="val 16667"/>
            </a:avLst>
          </a:prstGeom>
          <a:noFill/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smtClean="0">
                <a:solidFill>
                  <a:schemeClr val="tx1"/>
                </a:solidFill>
              </a:rPr>
              <a:t>What’s missing here?</a:t>
            </a:r>
            <a:endParaRPr lang="en-US" sz="24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16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1-word language model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870" y="1272724"/>
            <a:ext cx="6599936" cy="49499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88838" y="6581001"/>
            <a:ext cx="7803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Graph b</a:t>
            </a:r>
            <a:r>
              <a:rPr lang="en-US" sz="1200" smtClean="0"/>
              <a:t>y </a:t>
            </a:r>
            <a:r>
              <a:rPr lang="en-US" sz="1200" dirty="0"/>
              <a:t>Victor </a:t>
            </a:r>
            <a:r>
              <a:rPr lang="en-US" sz="1200" dirty="0" err="1"/>
              <a:t>Grishchenko</a:t>
            </a:r>
            <a:r>
              <a:rPr lang="en-US" sz="1200" dirty="0"/>
              <a:t> - Victor </a:t>
            </a:r>
            <a:r>
              <a:rPr lang="en-US" sz="1200" dirty="0" err="1"/>
              <a:t>Grishchenko</a:t>
            </a:r>
            <a:r>
              <a:rPr lang="en-US" sz="1200" dirty="0"/>
              <a:t> [1], LGPL, https://</a:t>
            </a:r>
            <a:r>
              <a:rPr lang="en-US" sz="1200" dirty="0" err="1"/>
              <a:t>commons.wikimedia.org</a:t>
            </a:r>
            <a:r>
              <a:rPr lang="en-US" sz="1200" dirty="0"/>
              <a:t>/w/</a:t>
            </a:r>
            <a:r>
              <a:rPr lang="en-US" sz="1200" dirty="0" err="1"/>
              <a:t>index.php?curid</a:t>
            </a:r>
            <a:r>
              <a:rPr lang="en-US" sz="1200" dirty="0"/>
              <a:t>=1415459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90419" y="2039540"/>
            <a:ext cx="31376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plot of word frequency in Wikipedia (November 27, 2006). The plot is </a:t>
            </a:r>
            <a:r>
              <a:rPr lang="en-US" sz="2400" dirty="0" smtClean="0"/>
              <a:t>in log-log</a:t>
            </a:r>
            <a:r>
              <a:rPr lang="en-US" sz="2400" dirty="0"/>
              <a:t> </a:t>
            </a:r>
            <a:r>
              <a:rPr lang="en-US" sz="2400" dirty="0" smtClean="0"/>
              <a:t>coordinates</a:t>
            </a:r>
            <a:r>
              <a:rPr lang="en-US" sz="2400" dirty="0"/>
              <a:t>. x  is rank of a word in the frequency table; </a:t>
            </a:r>
            <a:r>
              <a:rPr lang="en-US" sz="2400" i="1" dirty="0"/>
              <a:t>y</a:t>
            </a:r>
            <a:r>
              <a:rPr lang="en-US" sz="2400" dirty="0"/>
              <a:t>  is the total number of the word’s </a:t>
            </a:r>
            <a:r>
              <a:rPr lang="en-US" sz="2400" dirty="0" smtClean="0"/>
              <a:t>occurrences.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745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last time: Is 315 safe?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7760707" y="1554481"/>
            <a:ext cx="3742445" cy="2834639"/>
            <a:chOff x="6521197" y="2084832"/>
            <a:chExt cx="5431822" cy="4114223"/>
          </a:xfrm>
        </p:grpSpPr>
        <p:grpSp>
          <p:nvGrpSpPr>
            <p:cNvPr id="11" name="Group 10"/>
            <p:cNvGrpSpPr/>
            <p:nvPr/>
          </p:nvGrpSpPr>
          <p:grpSpPr>
            <a:xfrm>
              <a:off x="7660051" y="2279503"/>
              <a:ext cx="3233312" cy="3919552"/>
              <a:chOff x="3431895" y="-966533"/>
              <a:chExt cx="5886481" cy="6986333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7194372" y="2465362"/>
                <a:ext cx="1927189" cy="2320818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7868273" y="1212074"/>
                <a:ext cx="1307936" cy="1592269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5969076" y="5194537"/>
                <a:ext cx="718764" cy="931762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4233" y="3015036"/>
                <a:ext cx="1350790" cy="2286000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85398" y="-960745"/>
                <a:ext cx="1927189" cy="2320818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2033" y="-966533"/>
                <a:ext cx="2073365" cy="1592269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 flipH="1">
                <a:off x="3586239" y="2513624"/>
                <a:ext cx="1927191" cy="2224301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3544749" y="1241387"/>
                <a:ext cx="1307936" cy="1533643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432631" y="-960746"/>
                <a:ext cx="1879402" cy="2320818"/>
              </a:xfrm>
              <a:prstGeom prst="rect">
                <a:avLst/>
              </a:prstGeom>
            </p:spPr>
          </p:pic>
        </p:grp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8429" y="5510903"/>
              <a:ext cx="1075299" cy="56980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7066" y="3672681"/>
              <a:ext cx="526975" cy="42158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1197" y="3285452"/>
              <a:ext cx="875693" cy="78520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77326" y="3309056"/>
              <a:ext cx="875693" cy="78520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8429" y="2084832"/>
              <a:ext cx="1172147" cy="117214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271" y="4513288"/>
              <a:ext cx="526975" cy="42158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7065" y="2670905"/>
              <a:ext cx="526975" cy="42158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838200" y="1249800"/>
                <a:ext cx="4261359" cy="31393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We know:</a:t>
                </a:r>
              </a:p>
              <a:p>
                <a:pPr marL="342900" indent="-342900">
                  <a:spcBef>
                    <a:spcPts val="1200"/>
                  </a:spcBef>
                  <a:buFont typeface="Arial" charset="0"/>
                  <a:buChar char="•"/>
                </a:pPr>
                <a:r>
                  <a:rPr lang="en-US" sz="2400" dirty="0"/>
                  <a:t>Most crashes happen on 315</a:t>
                </a:r>
              </a:p>
              <a:p>
                <a:pPr marL="800100" lvl="1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𝑜𝑛</m:t>
                        </m:r>
                        <m:r>
                          <m:rPr>
                            <m:lit/>
                          </m:rPr>
                          <a:rPr lang="en-US" sz="2400" b="0" i="1" smtClean="0">
                            <a:latin typeface="Cambria Math" charset="0"/>
                          </a:rPr>
                          <m:t>_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315</m:t>
                        </m:r>
                      </m:e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𝑐𝑟𝑎𝑠h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=0.8</m:t>
                    </m:r>
                  </m:oMath>
                </a14:m>
                <a:endParaRPr lang="en-US" sz="2400" b="0" dirty="0" smtClean="0"/>
              </a:p>
              <a:p>
                <a:pPr marL="342900" indent="-342900">
                  <a:spcBef>
                    <a:spcPts val="1200"/>
                  </a:spcBef>
                  <a:buFont typeface="Arial" charset="0"/>
                  <a:buChar char="•"/>
                </a:pPr>
                <a:r>
                  <a:rPr lang="en-US" sz="2400" dirty="0"/>
                  <a:t>Crashes aren’t super common</a:t>
                </a:r>
              </a:p>
              <a:p>
                <a:pPr marL="800100" lvl="1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𝑐𝑟𝑎𝑠h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=0.1</m:t>
                    </m:r>
                  </m:oMath>
                </a14:m>
                <a:endParaRPr lang="en-US" sz="2400" dirty="0" smtClean="0"/>
              </a:p>
              <a:p>
                <a:pPr marL="342900" indent="-342900">
                  <a:spcBef>
                    <a:spcPts val="1200"/>
                  </a:spcBef>
                  <a:buFont typeface="Arial" charset="0"/>
                  <a:buChar char="•"/>
                </a:pPr>
                <a:r>
                  <a:rPr lang="en-US" sz="2400" dirty="0" smtClean="0"/>
                  <a:t>Most people take 315</a:t>
                </a:r>
              </a:p>
              <a:p>
                <a:pPr marL="800100" lvl="1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𝑜𝑛</m:t>
                        </m:r>
                        <m:r>
                          <m:rPr>
                            <m:lit/>
                          </m:rPr>
                          <a:rPr lang="en-US" sz="2400" b="0" i="1" smtClean="0">
                            <a:latin typeface="Cambria Math" charset="0"/>
                          </a:rPr>
                          <m:t>_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315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=0.7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49800"/>
                <a:ext cx="4261359" cy="3139321"/>
              </a:xfrm>
              <a:prstGeom prst="rect">
                <a:avLst/>
              </a:prstGeom>
              <a:blipFill rotWithShape="0">
                <a:blip r:embed="rId10"/>
                <a:stretch>
                  <a:fillRect l="-2289" t="-1553" r="-1144" b="-2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838200" y="4724522"/>
                <a:ext cx="6296083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𝑐𝑟𝑎𝑠h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𝑜𝑛</m:t>
                          </m:r>
                          <m:r>
                            <m:rPr>
                              <m:lit/>
                            </m:rPr>
                            <a:rPr lang="en-US" sz="2400" b="0" i="1" smtClean="0">
                              <a:latin typeface="Cambria Math" charset="0"/>
                            </a:rPr>
                            <m:t>_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315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𝑜𝑛</m:t>
                              </m:r>
                              <m:r>
                                <m:rPr>
                                  <m:lit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_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315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𝑐𝑟𝑎𝑠h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𝑐𝑟𝑎𝑠h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𝑜𝑛</m:t>
                              </m:r>
                              <m:r>
                                <m:rPr>
                                  <m:lit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_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315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24522"/>
                <a:ext cx="6296083" cy="76899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3205972" y="5592929"/>
                <a:ext cx="2613408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0.8∗0.1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0.7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≈0.114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972" y="5592929"/>
                <a:ext cx="2613408" cy="69384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7872067" y="5434583"/>
                <a:ext cx="3396314" cy="897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067" y="5434583"/>
                <a:ext cx="3396314" cy="89710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7843597" y="4823583"/>
            <a:ext cx="1542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Bayes’ rule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9662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 modeling without independence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88391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probability of every sequence must be calculated separately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89226" y="2709236"/>
                <a:ext cx="62687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𝑡h𝑒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𝑏𝑖𝑔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𝑦𝑒𝑙𝑙𝑜𝑤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𝑑𝑜𝑔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𝑗𝑢𝑚𝑝𝑒𝑑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𝑜𝑣𝑒𝑟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𝑡h𝑒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𝑐𝑎𝑡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226" y="2709236"/>
                <a:ext cx="6268704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680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560576" y="4277045"/>
            <a:ext cx="9070848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Font typeface="Arial" charset="0"/>
              <a:buChar char="•"/>
            </a:pPr>
            <a:r>
              <a:rPr lang="en-US" sz="2400" dirty="0" smtClean="0"/>
              <a:t>The number of times we’ve observed </a:t>
            </a:r>
            <a:r>
              <a:rPr lang="en-US" sz="2400" i="1" dirty="0" smtClean="0"/>
              <a:t>“the big yellow dog jumped over the”</a:t>
            </a:r>
            <a:r>
              <a:rPr lang="en-US" sz="2400" dirty="0" smtClean="0"/>
              <a:t> is probably pretty low.</a:t>
            </a:r>
          </a:p>
          <a:p>
            <a:pPr marL="342900" indent="-342900">
              <a:spcAft>
                <a:spcPts val="1800"/>
              </a:spcAft>
              <a:buFont typeface="Arial" charset="0"/>
              <a:buChar char="•"/>
            </a:pPr>
            <a:r>
              <a:rPr lang="en-US" sz="2400" dirty="0" smtClean="0"/>
              <a:t>Plus, we can’t generalize to </a:t>
            </a:r>
            <a:r>
              <a:rPr lang="en-US" sz="2400" i="1" dirty="0" smtClean="0"/>
              <a:t>“</a:t>
            </a:r>
            <a:r>
              <a:rPr lang="en-US" sz="2400" b="1" i="1" u="sng" dirty="0" smtClean="0"/>
              <a:t>a</a:t>
            </a:r>
            <a:r>
              <a:rPr lang="en-US" sz="2400" i="1" dirty="0" smtClean="0"/>
              <a:t> big yellow dog jumped over the cat”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988134" y="3217068"/>
                <a:ext cx="90057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𝑐𝑎𝑡</m:t>
                          </m:r>
                        </m:e>
                        <m:e>
                          <m:r>
                            <a:rPr lang="en-US" sz="2400" i="1">
                              <a:latin typeface="Cambria Math" charset="0"/>
                            </a:rPr>
                            <m:t>𝑡h𝑒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𝑜𝑣𝑒𝑟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𝑗𝑢𝑚𝑝𝑒𝑑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𝑑𝑜𝑔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𝑦𝑒𝑙𝑙𝑜𝑤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𝑏𝑖𝑔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𝑡h𝑒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𝑡h𝑒</m:t>
                          </m:r>
                        </m:e>
                        <m:e>
                          <m:r>
                            <a:rPr lang="en-US" sz="2400" i="1">
                              <a:latin typeface="Cambria Math" charset="0"/>
                            </a:rPr>
                            <m:t>𝑜𝑣𝑒𝑟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…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134" y="3217068"/>
                <a:ext cx="9005799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172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n</a:t>
            </a:r>
            <a:r>
              <a:rPr lang="en-US" dirty="0" smtClean="0"/>
              <a:t>-gram language model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0784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Assume that each word is only dependent on </a:t>
            </a:r>
            <a:r>
              <a:rPr lang="en-US" smtClean="0"/>
              <a:t>the previous </a:t>
            </a:r>
            <a:r>
              <a:rPr lang="en-US" i="1" smtClean="0"/>
              <a:t>n-1</a:t>
            </a:r>
            <a:r>
              <a:rPr lang="en-US" smtClean="0"/>
              <a:t> words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444752" y="3965634"/>
            <a:ext cx="2803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a 2-gram model: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64816" y="3256140"/>
                <a:ext cx="62687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𝑡h𝑒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𝑏𝑖𝑔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𝑦𝑒𝑙𝑙𝑜𝑤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𝑑𝑜𝑔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𝑗𝑢𝑚𝑝𝑒𝑑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𝑜𝑣𝑒𝑟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𝑡h𝑒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𝑐𝑎𝑡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816" y="3256140"/>
                <a:ext cx="6268704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680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444752" y="2765919"/>
            <a:ext cx="1240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Example</a:t>
            </a:r>
            <a:endParaRPr lang="en-US" sz="2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099763" y="4485008"/>
                <a:ext cx="59924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𝑐𝑎𝑡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𝑡h𝑒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𝑡h𝑒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𝑜𝑣𝑒𝑟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𝑜𝑣𝑒𝑟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𝑗𝑢𝑚𝑝𝑒𝑑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763" y="4485008"/>
                <a:ext cx="599247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02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444752" y="5165349"/>
            <a:ext cx="3040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Or for a 3-gram model: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065082" y="5759461"/>
                <a:ext cx="85597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𝑐𝑎𝑡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𝑡h𝑒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𝑜𝑣𝑒𝑟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𝑡h𝑒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𝑜𝑣𝑒𝑟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𝑗𝑢𝑚𝑝𝑒𝑑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𝑜𝑣𝑒𝑟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𝑗𝑢𝑚𝑝𝑒𝑑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𝑑𝑜𝑔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082" y="5759461"/>
                <a:ext cx="8559779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037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n</a:t>
            </a:r>
            <a:r>
              <a:rPr lang="en-US" dirty="0" smtClean="0"/>
              <a:t>-gram language model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0784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Assume that each word is only dependent on </a:t>
            </a:r>
            <a:r>
              <a:rPr lang="en-US" smtClean="0"/>
              <a:t>the previous </a:t>
            </a:r>
            <a:r>
              <a:rPr lang="en-US" i="1" smtClean="0"/>
              <a:t>n-1</a:t>
            </a:r>
            <a:r>
              <a:rPr lang="en-US" smtClean="0"/>
              <a:t> words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444752" y="3965634"/>
            <a:ext cx="2803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a 2-gram model: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64816" y="3256140"/>
                <a:ext cx="62687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𝑡h𝑒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𝑏𝑖𝑔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𝑦𝑒𝑙𝑙𝑜𝑤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𝑑𝑜𝑔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𝑗𝑢𝑚𝑝𝑒𝑑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𝑜𝑣𝑒𝑟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𝑡h𝑒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𝑐𝑎𝑡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816" y="3256140"/>
                <a:ext cx="6268704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680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444752" y="2765919"/>
            <a:ext cx="1240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Example</a:t>
            </a:r>
            <a:endParaRPr lang="en-US" sz="2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099763" y="4485008"/>
                <a:ext cx="59924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𝑐𝑎𝑡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𝑡h𝑒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𝑡h𝑒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𝑜𝑣𝑒𝑟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𝑜𝑣𝑒𝑟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𝑗𝑢𝑚𝑝𝑒𝑑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763" y="4485008"/>
                <a:ext cx="599247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02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2926478" y="5585860"/>
            <a:ext cx="6339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Where have we seen this pattern before?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1060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n</a:t>
            </a:r>
            <a:r>
              <a:rPr lang="en-US" dirty="0" smtClean="0"/>
              <a:t>-gram language model with </a:t>
            </a:r>
            <a:r>
              <a:rPr lang="en-US" dirty="0" err="1" smtClean="0"/>
              <a:t>backoff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1305"/>
                <a:ext cx="10515600" cy="4172839"/>
              </a:xfrm>
            </p:spPr>
            <p:txBody>
              <a:bodyPr>
                <a:norm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Some phrases are more frequent than others, giving better probability estimates.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E.g.,</a:t>
                </a:r>
              </a:p>
              <a:p>
                <a:pPr marL="471488" indent="-200025">
                  <a:lnSpc>
                    <a:spcPct val="100000"/>
                  </a:lnSpc>
                  <a:spcBef>
                    <a:spcPts val="180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𝐹𝑟𝑒𝑞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“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𝑂h𝑖𝑜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𝑆𝑡𝑎𝑡𝑒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𝑈𝑛𝑖𝑣𝑒𝑟𝑠𝑖𝑡𝑦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”</m:t>
                        </m:r>
                      </m:e>
                    </m:d>
                  </m:oMath>
                </a14:m>
                <a:r>
                  <a:rPr lang="en-US" dirty="0" smtClean="0"/>
                  <a:t> high, so a pretty good estimate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𝑈𝑛𝑖𝑣𝑒𝑟𝑠𝑖𝑡𝑦</m:t>
                    </m:r>
                    <m:r>
                      <a:rPr lang="en-US" b="0" i="1" smtClean="0">
                        <a:latin typeface="Cambria Math" charset="0"/>
                      </a:rPr>
                      <m:t>|</m:t>
                    </m:r>
                    <m:r>
                      <a:rPr lang="en-US" b="0" i="1" smtClean="0">
                        <a:latin typeface="Cambria Math" charset="0"/>
                      </a:rPr>
                      <m:t>𝑆𝑡𝑎𝑡𝑒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𝑂h𝑖𝑜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marL="471488" indent="-200025">
                  <a:lnSpc>
                    <a:spcPct val="100000"/>
                  </a:lnSpc>
                  <a:spcBef>
                    <a:spcPts val="180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𝐹𝑟𝑒𝑞</m:t>
                    </m:r>
                    <m:r>
                      <a:rPr lang="en-US" b="0" i="1" smtClean="0">
                        <a:latin typeface="Cambria Math" charset="0"/>
                      </a:rPr>
                      <m:t>(“</m:t>
                    </m:r>
                    <m:r>
                      <a:rPr lang="en-US" b="0" i="1" smtClean="0">
                        <a:latin typeface="Cambria Math" charset="0"/>
                      </a:rPr>
                      <m:t>𝑧𝑒𝑏𝑟𝑎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𝑐𝑟𝑜𝑠𝑠𝑖𝑛𝑔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𝑔𝑢𝑎𝑟𝑑</m:t>
                    </m:r>
                    <m:r>
                      <a:rPr lang="en-US" b="0" i="1" smtClean="0">
                        <a:latin typeface="Cambria Math" charset="0"/>
                      </a:rPr>
                      <m:t>”)</m:t>
                    </m:r>
                  </m:oMath>
                </a14:m>
                <a:r>
                  <a:rPr lang="en-US" dirty="0" smtClean="0"/>
                  <a:t> low, so a bad estimate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𝑔𝑢𝑎𝑟𝑑</m:t>
                    </m:r>
                    <m:r>
                      <a:rPr lang="en-US" b="0" i="1" smtClean="0">
                        <a:latin typeface="Cambria Math" charset="0"/>
                      </a:rPr>
                      <m:t>|</m:t>
                    </m:r>
                    <m:r>
                      <a:rPr lang="en-US" b="0" i="1" smtClean="0">
                        <a:latin typeface="Cambria Math" charset="0"/>
                      </a:rPr>
                      <m:t>𝑐𝑟𝑜𝑠𝑠𝑖𝑛𝑔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𝑧𝑒𝑏𝑟𝑎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1305"/>
                <a:ext cx="10515600" cy="4172839"/>
              </a:xfrm>
              <a:blipFill rotWithShape="0">
                <a:blip r:embed="rId2"/>
                <a:stretch>
                  <a:fillRect l="-1217" t="-1314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413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n</a:t>
            </a:r>
            <a:r>
              <a:rPr lang="en-US" dirty="0" smtClean="0"/>
              <a:t>-gram language model with </a:t>
            </a:r>
            <a:r>
              <a:rPr lang="en-US" dirty="0" err="1" smtClean="0"/>
              <a:t>backoff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1305"/>
                <a:ext cx="10515600" cy="4172839"/>
              </a:xfrm>
            </p:spPr>
            <p:txBody>
              <a:bodyPr>
                <a:norm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Some phrases are more frequent than others, giving better probability estimates.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Can add </a:t>
                </a:r>
                <a:r>
                  <a:rPr lang="en-US" b="1" u="sng" dirty="0" err="1" smtClean="0"/>
                  <a:t>backoff</a:t>
                </a:r>
                <a:r>
                  <a:rPr lang="en-US" dirty="0" smtClean="0"/>
                  <a:t> to a </a:t>
                </a:r>
                <a:r>
                  <a:rPr lang="en-US" i="1" dirty="0" smtClean="0"/>
                  <a:t>n</a:t>
                </a:r>
                <a:r>
                  <a:rPr lang="en-US" dirty="0" smtClean="0"/>
                  <a:t>-gram language model:</a:t>
                </a:r>
              </a:p>
              <a:p>
                <a:pPr marL="514350" marR="0" lvl="0" indent="-514350" defTabSz="91440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lang="en-US" dirty="0" smtClean="0"/>
                  <a:t>If the current </a:t>
                </a:r>
                <a:r>
                  <a:rPr lang="en-US" i="1" dirty="0" smtClean="0"/>
                  <a:t>n-</a:t>
                </a:r>
                <a:r>
                  <a:rPr lang="en-US" dirty="0" smtClean="0"/>
                  <a:t>gram has a good probability estimate, use it</a:t>
                </a:r>
                <a:br>
                  <a:rPr lang="en-US" dirty="0" smtClean="0"/>
                </a:b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𝑂h𝑖𝑜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𝑆𝑡𝑎𝑡𝑒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𝑈𝑛𝑖𝑣𝑒𝑟𝑠𝑖𝑡𝑦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𝑈𝑛𝑖𝑣𝑒𝑟𝑠𝑖𝑡𝑦</m:t>
                        </m:r>
                      </m:e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𝑆𝑡𝑎𝑡𝑒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𝑂h𝑖𝑜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…</m:t>
                    </m:r>
                  </m:oMath>
                </a14:m>
                <a:endParaRPr lang="en-US" sz="2400" b="0" dirty="0" smtClean="0"/>
              </a:p>
              <a:p>
                <a:pPr marL="514350" marR="0" lvl="0" indent="-514350" defTabSz="91440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lang="en-US" dirty="0" smtClean="0"/>
                  <a:t>If not, use the </a:t>
                </a:r>
                <a:r>
                  <a:rPr lang="en-US" i="1" dirty="0" smtClean="0"/>
                  <a:t>(n-1)</a:t>
                </a:r>
                <a:r>
                  <a:rPr lang="en-US" dirty="0" smtClean="0"/>
                  <a:t>-gram instead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𝑧𝑒𝑏𝑟𝑎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𝑐𝑟𝑜𝑠𝑠𝑖𝑛𝑔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𝑔𝑢𝑎𝑟𝑑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𝑔𝑢𝑎𝑟𝑑</m:t>
                        </m:r>
                      </m:e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𝑐𝑟𝑜𝑠𝑠𝑖𝑛𝑔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…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1305"/>
                <a:ext cx="10515600" cy="4172839"/>
              </a:xfrm>
              <a:blipFill rotWithShape="0">
                <a:blip r:embed="rId2"/>
                <a:stretch>
                  <a:fillRect l="-1217" t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6644640" y="5724144"/>
            <a:ext cx="4289251" cy="738664"/>
          </a:xfrm>
          <a:prstGeom prst="rect">
            <a:avLst/>
          </a:prstGeom>
          <a:solidFill>
            <a:schemeClr val="bg1"/>
          </a:solidFill>
          <a:ln w="47625"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lIns="274320" tIns="182880" rIns="274320" bIns="182880" rtlCol="0">
            <a:spAutoFit/>
          </a:bodyPr>
          <a:lstStyle/>
          <a:p>
            <a:r>
              <a:rPr lang="en-US" sz="2400" dirty="0" smtClean="0"/>
              <a:t>This is what your phone does!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1699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samples do you need?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91757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𝐹𝑟𝑒𝑞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“</m:t>
                        </m:r>
                        <m:r>
                          <a:rPr lang="en-US" i="1">
                            <a:latin typeface="Cambria Math" charset="0"/>
                          </a:rPr>
                          <m:t>𝑂h𝑖𝑜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𝑆𝑡𝑎𝑡𝑒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𝑈𝑛𝑖𝑣𝑒𝑟𝑠𝑖𝑡𝑦</m:t>
                        </m:r>
                        <m:r>
                          <a:rPr lang="en-US" i="1">
                            <a:latin typeface="Cambria Math" charset="0"/>
                          </a:rPr>
                          <m:t>”</m:t>
                        </m:r>
                      </m:e>
                    </m:d>
                  </m:oMath>
                </a14:m>
                <a:r>
                  <a:rPr lang="en-US" dirty="0"/>
                  <a:t> high, so a pretty good estimate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𝑈𝑛𝑖𝑣𝑒𝑟𝑠𝑖𝑡𝑦</m:t>
                    </m:r>
                    <m:r>
                      <a:rPr lang="en-US" i="1">
                        <a:latin typeface="Cambria Math" charset="0"/>
                      </a:rPr>
                      <m:t>|</m:t>
                    </m:r>
                    <m:r>
                      <a:rPr lang="en-US" i="1">
                        <a:latin typeface="Cambria Math" charset="0"/>
                      </a:rPr>
                      <m:t>𝑆𝑡𝑎𝑡𝑒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𝑂h𝑖𝑜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917575"/>
              </a:xfrm>
              <a:blipFill rotWithShape="0">
                <a:blip r:embed="rId2"/>
                <a:stretch>
                  <a:fillRect t="-10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5620512" y="1772348"/>
            <a:ext cx="950976" cy="548640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156704" y="1805749"/>
            <a:ext cx="1859280" cy="548640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11603" y="3178937"/>
            <a:ext cx="4503862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2800" dirty="0" smtClean="0"/>
              <a:t>How high is “high”?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2800" dirty="0" smtClean="0"/>
              <a:t>How good is “pretty good”?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7156704" y="3255881"/>
            <a:ext cx="3401568" cy="954107"/>
          </a:xfrm>
          <a:prstGeom prst="rect">
            <a:avLst/>
          </a:prstGeom>
          <a:solidFill>
            <a:schemeClr val="bg1"/>
          </a:solidFill>
          <a:ln w="50800"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No straightforward answer!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1168201" y="4722669"/>
            <a:ext cx="93900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 couple of semi-reasonable heuristics:</a:t>
            </a:r>
          </a:p>
          <a:p>
            <a:pPr marL="342900" indent="-342900">
              <a:buFont typeface="Wingdings" charset="2"/>
              <a:buChar char="ü"/>
            </a:pPr>
            <a:r>
              <a:rPr lang="en-US" sz="2400" dirty="0" smtClean="0"/>
              <a:t>1,000,000 samples is usually a good place to start</a:t>
            </a:r>
          </a:p>
          <a:p>
            <a:pPr marL="342900" indent="-342900">
              <a:buFont typeface="Wingdings" charset="2"/>
              <a:buChar char="ü"/>
            </a:pPr>
            <a:r>
              <a:rPr lang="en-US" sz="2400" dirty="0" smtClean="0"/>
              <a:t>1,000 samples per model parameter often gives a pretty good estimate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3516057" y="6174069"/>
            <a:ext cx="8497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/>
              <a:t>BUT, neither of these comes with any sort of guarantee!</a:t>
            </a:r>
            <a:endParaRPr 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164691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 animBg="1"/>
      <p:bldP spid="10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Telling if two distributions are different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A related question is how to differentiate between two sample sets.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 smtClean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In particular, given:</a:t>
                </a:r>
              </a:p>
              <a:p>
                <a:pPr marL="471488" indent="-200025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S</a:t>
                </a:r>
                <a:r>
                  <a:rPr lang="en-US" dirty="0" smtClean="0"/>
                  <a:t>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, consisting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observations over a set of random variables</a:t>
                </a:r>
              </a:p>
              <a:p>
                <a:pPr marL="471488" indent="-200025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 smtClean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, consisting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observations over the same random variables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/>
                  <a:t>The question is: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304032" y="5222856"/>
                <a:ext cx="7284720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b="1" dirty="0"/>
                  <a:t>What is the likelihood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charset="0"/>
                          </a:rPr>
                          <m:t>𝑺</m:t>
                        </m:r>
                      </m:e>
                      <m:sub>
                        <m:r>
                          <a:rPr lang="en-US" sz="2800" b="1" i="1">
                            <a:latin typeface="Cambria Math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800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charset="0"/>
                          </a:rPr>
                          <m:t>𝑺</m:t>
                        </m:r>
                      </m:e>
                      <m:sub>
                        <m:r>
                          <a:rPr lang="en-US" sz="2800" b="1" i="1">
                            <a:latin typeface="Cambria Math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800" b="1" dirty="0"/>
                  <a:t> came from the same underlying distribution?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032" y="5222856"/>
                <a:ext cx="7284720" cy="954107"/>
              </a:xfrm>
              <a:prstGeom prst="rect">
                <a:avLst/>
              </a:prstGeom>
              <a:blipFill rotWithShape="0">
                <a:blip r:embed="rId3"/>
                <a:stretch>
                  <a:fillRect t="-6410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4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US" dirty="0" smtClean="0"/>
              <a:t>ypothesis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question is approached via </a:t>
            </a:r>
            <a:r>
              <a:rPr lang="en-US" b="1" u="sng" dirty="0" smtClean="0"/>
              <a:t>hypothesis testing</a:t>
            </a:r>
            <a:r>
              <a:rPr lang="en-US" dirty="0" smtClean="0"/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general approach is: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Formulate the </a:t>
            </a:r>
            <a:r>
              <a:rPr lang="en-US" b="1" dirty="0" smtClean="0"/>
              <a:t>null</a:t>
            </a:r>
            <a:r>
              <a:rPr lang="en-US" dirty="0" smtClean="0"/>
              <a:t> and </a:t>
            </a:r>
            <a:r>
              <a:rPr lang="en-US" b="1" dirty="0" smtClean="0"/>
              <a:t>alternative hypotheses</a:t>
            </a:r>
            <a:endParaRPr lang="en-US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Choose a test statistic and significance level for determining which hypothesis is supported by evidence</a:t>
            </a:r>
          </a:p>
          <a:p>
            <a:pPr marL="979488" lvl="1" indent="-200025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These may be chosen based on assumptions about the problem</a:t>
            </a:r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dirty="0" smtClean="0"/>
              <a:t>Compare observed distribution and reference distribution from test statistic to see if they are </a:t>
            </a:r>
            <a:r>
              <a:rPr lang="en-US" b="1" dirty="0" smtClean="0"/>
              <a:t>statistically significantly different</a:t>
            </a:r>
            <a:endParaRPr lang="en-US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01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88391"/>
              </a:xfrm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Considering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, this might look like the following: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88391"/>
              </a:xfrm>
              <a:blipFill rotWithShape="0">
                <a:blip r:embed="rId2"/>
                <a:stretch>
                  <a:fillRect l="-1217" t="-9278" b="-17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303839" y="3451692"/>
                <a:ext cx="760825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71488" indent="-471488"/>
                <a:r>
                  <a:rPr lang="en-US" sz="2800" b="1" dirty="0" smtClean="0"/>
                  <a:t>Null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charset="0"/>
                          </a:rPr>
                          <m:t>𝑯</m:t>
                        </m:r>
                      </m:e>
                      <m:sub>
                        <m:r>
                          <a:rPr lang="en-US" sz="2800" b="1" i="1" smtClean="0">
                            <a:latin typeface="Cambria Math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800" b="1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 smtClean="0"/>
                  <a:t> were sampled from the same underlying distribution. </a:t>
                </a:r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839" y="3451692"/>
                <a:ext cx="7608257" cy="954107"/>
              </a:xfrm>
              <a:prstGeom prst="rect">
                <a:avLst/>
              </a:prstGeom>
              <a:blipFill rotWithShape="0">
                <a:blip r:embed="rId3"/>
                <a:stretch>
                  <a:fillRect l="-1683" t="-5732" r="-401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303838" y="4573356"/>
                <a:ext cx="760825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71488" indent="-471488"/>
                <a:r>
                  <a:rPr lang="en-US" sz="2800" b="1" dirty="0" smtClean="0"/>
                  <a:t>Alternative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charset="0"/>
                          </a:rPr>
                          <m:t>𝑯</m:t>
                        </m:r>
                      </m:e>
                      <m:sub>
                        <m:r>
                          <a:rPr lang="en-US" sz="2800" b="1" i="1" smtClean="0">
                            <a:latin typeface="Cambria Math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800" b="1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 smtClean="0"/>
                  <a:t> were sampled from different underlying distributions. </a:t>
                </a:r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838" y="4573356"/>
                <a:ext cx="7608257" cy="954107"/>
              </a:xfrm>
              <a:prstGeom prst="rect">
                <a:avLst/>
              </a:prstGeom>
              <a:blipFill rotWithShape="0">
                <a:blip r:embed="rId4"/>
                <a:stretch>
                  <a:fillRect l="-1683" t="-5732" r="-2484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188720" y="2801188"/>
            <a:ext cx="3899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Step 1:</a:t>
            </a:r>
            <a:r>
              <a:rPr lang="en-US" sz="2400" dirty="0" smtClean="0"/>
              <a:t> </a:t>
            </a:r>
            <a:r>
              <a:rPr lang="en-US" sz="2400" smtClean="0"/>
              <a:t>Formulate hypotheses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176376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88391"/>
              </a:xfrm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Considering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, this might look like the following: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88391"/>
              </a:xfrm>
              <a:blipFill rotWithShape="0">
                <a:blip r:embed="rId2"/>
                <a:stretch>
                  <a:fillRect l="-1217" t="-9278" b="-17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188720" y="2801188"/>
            <a:ext cx="3750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Step 2a:</a:t>
            </a:r>
            <a:r>
              <a:rPr lang="en-US" sz="2400" dirty="0" smtClean="0"/>
              <a:t> Choose test statistic</a:t>
            </a:r>
            <a:endParaRPr lang="en-US" sz="2400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670304" y="3474720"/>
                <a:ext cx="8851392" cy="2564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We’ll discuss two common test statistics today:</a:t>
                </a:r>
              </a:p>
              <a:p>
                <a:pPr marL="342900" indent="-342900">
                  <a:spcBef>
                    <a:spcPts val="1200"/>
                  </a:spcBef>
                  <a:buFont typeface="+mj-lt"/>
                  <a:buAutoNum type="arabicParenR"/>
                </a:pPr>
                <a:r>
                  <a:rPr lang="en-US" sz="2800" b="1" dirty="0" smtClean="0"/>
                  <a:t>Student’s </a:t>
                </a:r>
                <a:r>
                  <a:rPr lang="en-US" sz="2800" b="1" i="1" dirty="0" smtClean="0"/>
                  <a:t>t</a:t>
                </a:r>
                <a:r>
                  <a:rPr lang="en-US" sz="2800" b="1" dirty="0" smtClean="0"/>
                  <a:t>-test</a:t>
                </a:r>
                <a:r>
                  <a:rPr lang="en-US" sz="2800" dirty="0" smtClean="0"/>
                  <a:t>: used for observations of a single (usually </a:t>
                </a:r>
                <a:r>
                  <a:rPr lang="en-US" sz="2800" i="1" dirty="0" smtClean="0"/>
                  <a:t>continuous</a:t>
                </a:r>
                <a:r>
                  <a:rPr lang="en-US" sz="2800" dirty="0" smtClean="0"/>
                  <a:t>) variable</a:t>
                </a:r>
              </a:p>
              <a:p>
                <a:pPr marL="342900" indent="-342900">
                  <a:spcBef>
                    <a:spcPts val="1200"/>
                  </a:spcBef>
                  <a:buFont typeface="+mj-lt"/>
                  <a:buAutoNum type="arabicParenR"/>
                </a:pPr>
                <a:r>
                  <a:rPr lang="en-US" sz="2800" b="1" dirty="0" smtClean="0"/>
                  <a:t>Pearson’s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charset="0"/>
                          </a:rPr>
                          <m:t>𝝌</m:t>
                        </m:r>
                      </m:e>
                      <m:sup>
                        <m:r>
                          <a:rPr lang="en-US" sz="2800" b="1" i="1" smtClean="0">
                            <a:latin typeface="Cambria Math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800" b="1" dirty="0" smtClean="0"/>
                  <a:t> test</a:t>
                </a:r>
                <a:r>
                  <a:rPr lang="en-US" sz="2800" dirty="0" smtClean="0"/>
                  <a:t>: usually used for observations of a single </a:t>
                </a:r>
                <a:r>
                  <a:rPr lang="en-US" sz="2800" i="1" dirty="0" smtClean="0"/>
                  <a:t>categorical</a:t>
                </a:r>
                <a:r>
                  <a:rPr lang="en-US" sz="2800" dirty="0" smtClean="0"/>
                  <a:t> variable</a:t>
                </a:r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04" y="3474720"/>
                <a:ext cx="8851392" cy="2564292"/>
              </a:xfrm>
              <a:prstGeom prst="rect">
                <a:avLst/>
              </a:prstGeom>
              <a:blipFill rotWithShape="0">
                <a:blip r:embed="rId3"/>
                <a:stretch>
                  <a:fillRect l="-1446" t="-2138" r="-1860" b="-57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85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posteriors from observations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27048" y="2137706"/>
                <a:ext cx="3396314" cy="897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048" y="2137706"/>
                <a:ext cx="3396314" cy="89710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073467" y="1500176"/>
            <a:ext cx="160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Bayes’ Rule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931152" y="2132120"/>
            <a:ext cx="35116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a </a:t>
            </a:r>
            <a:r>
              <a:rPr lang="en-US" sz="2400" dirty="0" smtClean="0"/>
              <a:t>is the variable of interest</a:t>
            </a:r>
          </a:p>
          <a:p>
            <a:r>
              <a:rPr lang="en-US" sz="2400" i="1" dirty="0" smtClean="0"/>
              <a:t>b </a:t>
            </a:r>
            <a:r>
              <a:rPr lang="en-US" sz="2400" dirty="0" smtClean="0"/>
              <a:t>is the observed evidence</a:t>
            </a:r>
            <a:endParaRPr lang="en-US" sz="24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1527048" y="3919780"/>
            <a:ext cx="9354312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71488" indent="-454025">
              <a:buFont typeface="Wingdings" charset="2"/>
              <a:buChar char="Ø"/>
            </a:pPr>
            <a:r>
              <a:rPr lang="en-US" sz="2800" b="1" dirty="0" smtClean="0"/>
              <a:t> </a:t>
            </a:r>
            <a:r>
              <a:rPr lang="en-US" sz="2800" b="1" dirty="0" smtClean="0">
                <a:solidFill>
                  <a:schemeClr val="accent5"/>
                </a:solidFill>
              </a:rPr>
              <a:t>Prior probability</a:t>
            </a:r>
            <a:r>
              <a:rPr lang="en-US" sz="2800" dirty="0" smtClean="0">
                <a:solidFill>
                  <a:schemeClr val="accent5"/>
                </a:solidFill>
              </a:rPr>
              <a:t> </a:t>
            </a:r>
            <a:r>
              <a:rPr lang="en-US" sz="2800" dirty="0" smtClean="0"/>
              <a:t>– the initial likelihood of observing </a:t>
            </a:r>
            <a:r>
              <a:rPr lang="en-US" sz="2800" i="1" dirty="0" smtClean="0"/>
              <a:t>a</a:t>
            </a:r>
            <a:r>
              <a:rPr lang="en-US" sz="2800" dirty="0" smtClean="0"/>
              <a:t>, before we observe any evidence</a:t>
            </a:r>
          </a:p>
          <a:p>
            <a:pPr marL="1214438" lvl="1" indent="-434975">
              <a:spcBef>
                <a:spcPts val="600"/>
              </a:spcBef>
              <a:spcAft>
                <a:spcPts val="2400"/>
              </a:spcAft>
              <a:buFont typeface="Arial" charset="0"/>
              <a:buChar char="•"/>
            </a:pPr>
            <a:r>
              <a:rPr lang="en-US" sz="2400" i="1" dirty="0" smtClean="0"/>
              <a:t>A priori!</a:t>
            </a:r>
          </a:p>
          <a:p>
            <a:pPr marL="471488" indent="-454025">
              <a:buFont typeface="Wingdings" charset="2"/>
              <a:buChar char="Ø"/>
            </a:pPr>
            <a:r>
              <a:rPr lang="en-US" sz="2800" b="1" dirty="0" smtClean="0"/>
              <a:t> </a:t>
            </a:r>
            <a:r>
              <a:rPr lang="en-US" sz="2800" b="1" dirty="0" smtClean="0">
                <a:solidFill>
                  <a:srgbClr val="C00000"/>
                </a:solidFill>
              </a:rPr>
              <a:t>Posterior probability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– the adjusted likelihood of observing </a:t>
            </a:r>
            <a:r>
              <a:rPr lang="en-US" sz="2800" i="1" dirty="0" smtClean="0"/>
              <a:t>a</a:t>
            </a:r>
            <a:r>
              <a:rPr lang="en-US" sz="2800" dirty="0" smtClean="0"/>
              <a:t>, after taking observed evidence into account</a:t>
            </a:r>
            <a:endParaRPr lang="en-US" sz="2800" b="1" dirty="0"/>
          </a:p>
        </p:txBody>
      </p:sp>
      <p:sp>
        <p:nvSpPr>
          <p:cNvPr id="8" name="Rectangle 7"/>
          <p:cNvSpPr/>
          <p:nvPr/>
        </p:nvSpPr>
        <p:spPr>
          <a:xfrm>
            <a:off x="4045538" y="2084729"/>
            <a:ext cx="896112" cy="512167"/>
          </a:xfrm>
          <a:prstGeom prst="rect">
            <a:avLst/>
          </a:prstGeom>
          <a:noFill/>
          <a:ln w="635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426462" y="2316355"/>
            <a:ext cx="1389889" cy="583861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1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88391"/>
              </a:xfrm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Considering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, this might look like the following: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88391"/>
              </a:xfrm>
              <a:blipFill rotWithShape="0">
                <a:blip r:embed="rId2"/>
                <a:stretch>
                  <a:fillRect l="-1217" t="-9278" b="-17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188720" y="2801188"/>
            <a:ext cx="4593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Step 2b:</a:t>
            </a:r>
            <a:r>
              <a:rPr lang="en-US" sz="2400" dirty="0" smtClean="0"/>
              <a:t> Choose a significance level</a:t>
            </a:r>
            <a:endParaRPr lang="en-US" sz="2400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670304" y="3474720"/>
                <a:ext cx="88513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Most commonly,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𝑝</m:t>
                    </m:r>
                    <m:r>
                      <a:rPr lang="en-US" sz="2800" b="0" i="1" smtClean="0">
                        <a:latin typeface="Cambria Math" charset="0"/>
                      </a:rPr>
                      <m:t>&lt;0.05</m:t>
                    </m:r>
                  </m:oMath>
                </a14:m>
                <a:r>
                  <a:rPr lang="en-US" sz="2800" dirty="0" smtClean="0"/>
                  <a:t> 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𝑝</m:t>
                    </m:r>
                    <m:r>
                      <a:rPr lang="en-US" sz="2800" b="0" i="1" smtClean="0">
                        <a:latin typeface="Cambria Math" charset="0"/>
                      </a:rPr>
                      <m:t>&lt;0.01</m:t>
                    </m:r>
                  </m:oMath>
                </a14:m>
                <a:r>
                  <a:rPr lang="en-US" sz="2800" dirty="0" smtClean="0"/>
                  <a:t> is chosen.</a:t>
                </a:r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04" y="3474720"/>
                <a:ext cx="8851392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377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966016" y="4468963"/>
            <a:ext cx="3038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What does this mean?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353312" y="5058644"/>
                <a:ext cx="974750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If a finding is significant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𝑝</m:t>
                    </m:r>
                    <m:r>
                      <a:rPr lang="en-US" sz="2400" b="0" i="1" smtClean="0">
                        <a:latin typeface="Cambria Math" charset="0"/>
                      </a:rPr>
                      <m:t>&lt;0.05</m:t>
                    </m:r>
                  </m:oMath>
                </a14:m>
                <a:r>
                  <a:rPr lang="en-US" sz="2400" dirty="0" smtClean="0"/>
                  <a:t>, that means that the test statistic estimates only a 5% chance that the difference between the observations and the reference distribution is due to random chance (sampling error). </a:t>
                </a:r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312" y="5058644"/>
                <a:ext cx="9747504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938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188720" y="4468963"/>
            <a:ext cx="9912096" cy="196841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37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88391"/>
              </a:xfrm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Considering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, this might look like the following: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88391"/>
              </a:xfrm>
              <a:blipFill rotWithShape="0">
                <a:blip r:embed="rId2"/>
                <a:stretch>
                  <a:fillRect l="-1217" t="-9278" b="-17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188720" y="2801188"/>
            <a:ext cx="8187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Step 3:</a:t>
            </a:r>
            <a:r>
              <a:rPr lang="en-US" sz="2400" dirty="0" smtClean="0"/>
              <a:t> Evaluate the observed distribution using the test statistic</a:t>
            </a:r>
            <a:endParaRPr lang="en-US" sz="2400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670304" y="3474720"/>
                <a:ext cx="8851392" cy="2462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 smtClean="0"/>
                  <a:t>Plug the observations into the test statistic, and get out a </a:t>
                </a:r>
                <a:r>
                  <a:rPr lang="en-US" sz="2400" i="1" dirty="0" smtClean="0"/>
                  <a:t>p</a:t>
                </a:r>
                <a:r>
                  <a:rPr lang="en-US" sz="2400" dirty="0" smtClean="0"/>
                  <a:t> value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 smtClean="0"/>
                  <a:t>Compare the </a:t>
                </a:r>
                <a:r>
                  <a:rPr lang="en-US" sz="2400" i="1" dirty="0" smtClean="0"/>
                  <a:t>p</a:t>
                </a:r>
                <a:r>
                  <a:rPr lang="en-US" sz="2400" dirty="0" smtClean="0"/>
                  <a:t> value obtained to the chosen significance level</a:t>
                </a:r>
              </a:p>
              <a:p>
                <a:pPr marL="971550" lvl="1" indent="-514350">
                  <a:spcBef>
                    <a:spcPts val="600"/>
                  </a:spcBef>
                  <a:buFont typeface="Arial" charset="0"/>
                  <a:buChar char="•"/>
                </a:pPr>
                <a:r>
                  <a:rPr lang="en-US" sz="2400" dirty="0" smtClean="0"/>
                  <a:t>If </a:t>
                </a:r>
                <a:r>
                  <a:rPr lang="en-US" sz="2400" i="1" dirty="0" smtClean="0"/>
                  <a:t>p</a:t>
                </a:r>
                <a:r>
                  <a:rPr lang="en-US" sz="2400" dirty="0" smtClean="0"/>
                  <a:t> is less than the significance level, then we say the alternative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 is supported</a:t>
                </a:r>
              </a:p>
              <a:p>
                <a:pPr marL="971550" lvl="1" indent="-514350">
                  <a:spcBef>
                    <a:spcPts val="600"/>
                  </a:spcBef>
                  <a:buFont typeface="Arial" charset="0"/>
                  <a:buChar char="•"/>
                </a:pPr>
                <a:r>
                  <a:rPr lang="en-US" sz="2400" dirty="0" smtClean="0"/>
                  <a:t>Otherwise, we do not have enough evidence to reject the null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04" y="3474720"/>
                <a:ext cx="8851392" cy="2462213"/>
              </a:xfrm>
              <a:prstGeom prst="rect">
                <a:avLst/>
              </a:prstGeom>
              <a:blipFill rotWithShape="0">
                <a:blip r:embed="rId3"/>
                <a:stretch>
                  <a:fillRect l="-1102" t="-2228" r="-1102" b="-4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52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41248" y="1295273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000" dirty="0" smtClean="0"/>
              <a:t>Remember: significance is </a:t>
            </a:r>
            <a:r>
              <a:rPr lang="en-US" sz="8000" b="1" i="1" u="sng" dirty="0" smtClean="0"/>
              <a:t>NOT</a:t>
            </a:r>
            <a:r>
              <a:rPr lang="en-US" sz="8000" dirty="0" smtClean="0"/>
              <a:t> proof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00862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Student’s </a:t>
            </a:r>
            <a:r>
              <a:rPr lang="en-US" i="1" dirty="0" smtClean="0"/>
              <a:t>t</a:t>
            </a:r>
            <a:r>
              <a:rPr lang="en-US" dirty="0" smtClean="0"/>
              <a:t>-test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Used to compare two sets of quantitative observations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) of a single random variable, when sample sets are collected independently of each other.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Relies on three pieces of information:</a:t>
                </a:r>
              </a:p>
              <a:p>
                <a:pPr marL="688975" indent="-200025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-- means of each sample set</a:t>
                </a:r>
              </a:p>
              <a:p>
                <a:pPr marL="688975" indent="-200025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-- standard deviations of each sample set</a:t>
                </a:r>
              </a:p>
              <a:p>
                <a:pPr marL="688975" indent="-200025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-- size of each sample set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136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Student’s </a:t>
            </a:r>
            <a:r>
              <a:rPr lang="en-US" i="1" dirty="0" smtClean="0"/>
              <a:t>t</a:t>
            </a:r>
            <a:r>
              <a:rPr lang="en-US" dirty="0" smtClean="0"/>
              <a:t>-test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4325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Calculated </a:t>
            </a:r>
            <a:r>
              <a:rPr lang="en-US" smtClean="0"/>
              <a:t>as: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818887" y="1980084"/>
                <a:ext cx="2073709" cy="913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𝐴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∗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𝐵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887" y="1980084"/>
                <a:ext cx="2073709" cy="91358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459736" y="3689497"/>
                <a:ext cx="1712841" cy="751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736" y="3689497"/>
                <a:ext cx="1712841" cy="75187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855742" y="3661764"/>
                <a:ext cx="4203138" cy="807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−2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742" y="3661764"/>
                <a:ext cx="4203138" cy="80733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562438" y="3149273"/>
            <a:ext cx="1113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Where:</a:t>
            </a:r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459268" y="4953878"/>
                <a:ext cx="8866098" cy="1646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charset="2"/>
                  <a:buChar char="Ø"/>
                </a:pPr>
                <a:r>
                  <a:rPr lang="en-US" sz="2400" dirty="0" smtClean="0"/>
                  <a:t>Resulting </a:t>
                </a:r>
                <a:r>
                  <a:rPr lang="en-US" sz="2400" i="1" dirty="0" smtClean="0"/>
                  <a:t>t </a:t>
                </a:r>
                <a:r>
                  <a:rPr lang="en-US" sz="2400" dirty="0" smtClean="0"/>
                  <a:t>value can be compared against a pre-established </a:t>
                </a:r>
                <a:r>
                  <a:rPr lang="en-US" sz="2400" b="1" u="sng" dirty="0" smtClean="0"/>
                  <a:t>critical value</a:t>
                </a:r>
                <a:r>
                  <a:rPr lang="en-US" sz="2400" dirty="0" smtClean="0"/>
                  <a:t> for the given significance level (tables available anywhere); if greater,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 is supported</a:t>
                </a:r>
              </a:p>
              <a:p>
                <a:pPr marL="285750" indent="-285750">
                  <a:spcBef>
                    <a:spcPts val="600"/>
                  </a:spcBef>
                  <a:buFont typeface="Wingdings" charset="2"/>
                  <a:buChar char="Ø"/>
                </a:pPr>
                <a:r>
                  <a:rPr lang="en-US" sz="2400" dirty="0" smtClean="0"/>
                  <a:t>Critical values specified for </a:t>
                </a:r>
                <a:r>
                  <a:rPr lang="en-US" sz="2400" b="1" u="sng" dirty="0" smtClean="0"/>
                  <a:t>degrees of freedom</a:t>
                </a:r>
                <a:r>
                  <a:rPr lang="en-US" sz="2400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−2)</m:t>
                    </m:r>
                  </m:oMath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268" y="4953878"/>
                <a:ext cx="8866098" cy="1646605"/>
              </a:xfrm>
              <a:prstGeom prst="rect">
                <a:avLst/>
              </a:prstGeom>
              <a:blipFill rotWithShape="0">
                <a:blip r:embed="rId5"/>
                <a:stretch>
                  <a:fillRect l="-893" t="-2963" r="-619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59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are these RL problems different?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39256" cy="4351338"/>
              </a:xfrm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: Q values learned for RL problem 1</a:t>
                </a:r>
              </a:p>
              <a:p>
                <a:pPr marL="688975" indent="-2540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=400</m:t>
                    </m:r>
                  </m:oMath>
                </a14:m>
                <a:endParaRPr lang="en-US" b="0" dirty="0" smtClean="0"/>
              </a:p>
              <a:p>
                <a:pPr marL="688975" indent="-2540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=0.08</m:t>
                    </m:r>
                  </m:oMath>
                </a14:m>
                <a:endParaRPr lang="en-US" b="0" dirty="0" smtClean="0"/>
              </a:p>
              <a:p>
                <a:pPr marL="688975" indent="-25400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=0.38</m:t>
                    </m:r>
                  </m:oMath>
                </a14:m>
                <a:endParaRPr lang="en-US" dirty="0" smtClean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b="0" i="1" dirty="0" smtClean="0">
                    <a:latin typeface="Cambria Math" charset="0"/>
                  </a:rPr>
                  <a:t/>
                </a:r>
                <a:br>
                  <a:rPr lang="en-US" b="0" i="1" dirty="0" smtClean="0">
                    <a:latin typeface="Cambria Math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: Q values learned for RL problem 2</a:t>
                </a:r>
                <a:endParaRPr lang="en-US" dirty="0"/>
              </a:p>
              <a:p>
                <a:pPr marL="635000" indent="-200025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800</m:t>
                    </m:r>
                  </m:oMath>
                </a14:m>
                <a:endParaRPr lang="en-US" dirty="0"/>
              </a:p>
              <a:p>
                <a:pPr marL="635000" indent="-200025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=0.</m:t>
                    </m:r>
                    <m:r>
                      <a:rPr lang="en-US" b="0" i="1" smtClean="0">
                        <a:latin typeface="Cambria Math" charset="0"/>
                      </a:rPr>
                      <m:t>12</m:t>
                    </m:r>
                  </m:oMath>
                </a14:m>
                <a:endParaRPr lang="en-US" dirty="0"/>
              </a:p>
              <a:p>
                <a:pPr marL="635000" indent="-200025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=0.</m:t>
                    </m:r>
                    <m:r>
                      <a:rPr lang="en-US" b="0" i="1" smtClean="0">
                        <a:latin typeface="Cambria Math" charset="0"/>
                      </a:rPr>
                      <m:t>33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39256" cy="4351338"/>
              </a:xfrm>
              <a:blipFill rotWithShape="0">
                <a:blip r:embed="rId2"/>
                <a:stretch>
                  <a:fillRect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8354568" y="3016409"/>
            <a:ext cx="299923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Using</a:t>
            </a:r>
          </a:p>
          <a:p>
            <a:pPr marL="285750" indent="-285750">
              <a:spcBef>
                <a:spcPts val="600"/>
              </a:spcBef>
              <a:buFont typeface="Wingdings" charset="2"/>
              <a:buChar char="Ø"/>
            </a:pPr>
            <a:r>
              <a:rPr lang="en-US" sz="2800" dirty="0" smtClean="0"/>
              <a:t>Student’s </a:t>
            </a:r>
            <a:r>
              <a:rPr lang="en-US" sz="2800" i="1" dirty="0" smtClean="0"/>
              <a:t>t</a:t>
            </a:r>
            <a:r>
              <a:rPr lang="en-US" sz="2800" dirty="0" smtClean="0"/>
              <a:t> test</a:t>
            </a:r>
          </a:p>
          <a:p>
            <a:pPr marL="285750" indent="-285750">
              <a:spcBef>
                <a:spcPts val="600"/>
              </a:spcBef>
              <a:buFont typeface="Wingdings" charset="2"/>
              <a:buChar char="Ø"/>
            </a:pPr>
            <a:r>
              <a:rPr lang="en-US" sz="2800" dirty="0" smtClean="0"/>
              <a:t>Significance level 0.05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489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are these RL problems different?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99493" y="4867899"/>
                <a:ext cx="5455661" cy="7831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𝐴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∗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𝐵</m:t>
                              </m:r>
                            </m:e>
                          </m:rad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0.08−0.12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0.00375∗0.121</m:t>
                              </m:r>
                            </m:e>
                          </m:rad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≈1.88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493" y="4867899"/>
                <a:ext cx="5455661" cy="78316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383159" y="1784129"/>
                <a:ext cx="4980786" cy="7543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400+800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400∗800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=0.00375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159" y="1784129"/>
                <a:ext cx="4980786" cy="75430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383159" y="2779822"/>
                <a:ext cx="4203138" cy="807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−2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159" y="2779822"/>
                <a:ext cx="4203138" cy="80733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48640" y="1578867"/>
                <a:ext cx="2542032" cy="4017261"/>
              </a:xfrm>
            </p:spPr>
            <p:txBody>
              <a:bodyPr>
                <a:normAutofit/>
              </a:bodyPr>
              <a:lstStyle/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=400</m:t>
                      </m:r>
                    </m:oMath>
                  </m:oMathPara>
                </a14:m>
                <a:endParaRPr lang="en-US" b="0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=0.08</m:t>
                      </m:r>
                    </m:oMath>
                  </m:oMathPara>
                </a14:m>
                <a:endParaRPr lang="en-US" b="0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=0.38</m:t>
                      </m:r>
                    </m:oMath>
                  </m:oMathPara>
                </a14:m>
                <a:endParaRPr lang="en-US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800</m:t>
                      </m:r>
                    </m:oMath>
                  </m:oMathPara>
                </a14:m>
                <a:endParaRPr lang="en-US" dirty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=0.</m:t>
                      </m:r>
                      <m:r>
                        <a:rPr lang="en-US" b="0" i="1" smtClean="0">
                          <a:latin typeface="Cambria Math" charset="0"/>
                        </a:rPr>
                        <m:t>12</m:t>
                      </m:r>
                    </m:oMath>
                  </m:oMathPara>
                </a14:m>
                <a:endParaRPr lang="en-US" dirty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=0.</m:t>
                      </m:r>
                      <m:r>
                        <a:rPr lang="en-US" b="0" i="1" smtClean="0">
                          <a:latin typeface="Cambria Math" charset="0"/>
                        </a:rPr>
                        <m:t>33</m:t>
                      </m:r>
                    </m:oMath>
                  </m:oMathPara>
                </a14:m>
                <a:endParaRPr lang="en-US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𝐷𝑜𝐹</m:t>
                      </m:r>
                      <m:r>
                        <a:rPr lang="en-US" b="0" i="1" smtClean="0">
                          <a:latin typeface="Cambria Math" charset="0"/>
                        </a:rPr>
                        <m:t>=1198</m:t>
                      </m:r>
                    </m:oMath>
                  </m:oMathPara>
                </a14:m>
                <a:endParaRPr lang="en-US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err="1" smtClean="0"/>
                  <a:t>Crit</a:t>
                </a:r>
                <a:r>
                  <a:rPr lang="en-US" dirty="0" smtClean="0"/>
                  <a:t> Val = 1.96</a:t>
                </a:r>
                <a:endParaRPr lang="en-US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8640" y="1578867"/>
                <a:ext cx="2542032" cy="4017261"/>
              </a:xfrm>
              <a:blipFill rotWithShape="0">
                <a:blip r:embed="rId5"/>
                <a:stretch>
                  <a:fillRect b="-2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731028" y="3819178"/>
                <a:ext cx="6136423" cy="747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400−1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0.38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800−1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0.33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400+800−2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≈0.121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1028" y="3819178"/>
                <a:ext cx="6136423" cy="7473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114591" y="6121493"/>
            <a:ext cx="12077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2400" dirty="0" smtClean="0"/>
              <a:t>Since 1.88 &lt; 1.96, we cannot reject the </a:t>
            </a:r>
            <a:r>
              <a:rPr lang="en-US" sz="2400" smtClean="0"/>
              <a:t>null hypothesis (that the two problems are the same).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78438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0" dirty="0" smtClean="0"/>
                  <a:t>Pearson’s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 test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t="-21000" b="-3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Used to compare two sets of categorical observations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) of a single random variable.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With category set </a:t>
                </a:r>
                <a:r>
                  <a:rPr lang="en-US" i="1" dirty="0" smtClean="0"/>
                  <a:t>C</a:t>
                </a:r>
                <a:r>
                  <a:rPr lang="en-US" dirty="0" smtClean="0"/>
                  <a:t>, relies on:</a:t>
                </a:r>
              </a:p>
              <a:p>
                <a:pPr marL="688975" indent="-200025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-- frequency of each category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𝑐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 smtClean="0"/>
                  <a:t> in each sample set</a:t>
                </a:r>
                <a:endParaRPr lang="en-US" dirty="0"/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 rotWithShape="0">
                <a:blip r:embed="rId3"/>
                <a:stretch>
                  <a:fillRect l="-1217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79430" y="4517136"/>
                <a:ext cx="11233140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u="sng" dirty="0" smtClean="0"/>
                  <a:t>Note</a:t>
                </a:r>
              </a:p>
              <a:p>
                <a:r>
                  <a:rPr lang="en-US" sz="2400" dirty="0" smtClean="0"/>
                  <a:t>This can also be formulated for a single sample set and expected distribution in terms of:</a:t>
                </a:r>
              </a:p>
              <a:p>
                <a:pPr marL="688975" indent="-254000">
                  <a:buFont typeface="Arial" charset="0"/>
                  <a:buChar char="•"/>
                </a:pPr>
                <a:r>
                  <a:rPr lang="en-US" sz="2400" i="1" dirty="0" smtClean="0"/>
                  <a:t>N – </a:t>
                </a:r>
                <a:r>
                  <a:rPr lang="en-US" sz="2400" dirty="0" smtClean="0"/>
                  <a:t>size of the sample set</a:t>
                </a:r>
              </a:p>
              <a:p>
                <a:pPr marL="688975" indent="-25400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latin typeface="Cambria Math" charset="0"/>
                      </a:rPr>
                      <m:t>𝑁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400" i="1" dirty="0" smtClean="0"/>
                  <a:t> -- </a:t>
                </a:r>
                <a:r>
                  <a:rPr lang="en-US" sz="2400" dirty="0" smtClean="0"/>
                  <a:t>expected frequency of category </a:t>
                </a:r>
                <a:r>
                  <a:rPr lang="en-US" sz="2400" i="1" dirty="0" smtClean="0"/>
                  <a:t>c</a:t>
                </a:r>
                <a:r>
                  <a:rPr lang="en-US" sz="2400" dirty="0" smtClean="0"/>
                  <a:t> under the expected distribution</a:t>
                </a:r>
              </a:p>
              <a:p>
                <a:pPr marL="688975" indent="-25400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𝑂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400" i="1" dirty="0" smtClean="0"/>
                  <a:t> -- </a:t>
                </a:r>
                <a:r>
                  <a:rPr lang="en-US" sz="2400" dirty="0" smtClean="0"/>
                  <a:t>observed frequency of category </a:t>
                </a:r>
                <a:r>
                  <a:rPr lang="en-US" sz="2400" i="1" dirty="0" smtClean="0"/>
                  <a:t>c</a:t>
                </a:r>
                <a:r>
                  <a:rPr lang="en-US" sz="2400" dirty="0" smtClean="0"/>
                  <a:t> in the sample set</a:t>
                </a:r>
                <a:endParaRPr lang="en-US" sz="2400" i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30" y="4517136"/>
                <a:ext cx="11233140" cy="1938992"/>
              </a:xfrm>
              <a:prstGeom prst="rect">
                <a:avLst/>
              </a:prstGeom>
              <a:blipFill rotWithShape="0">
                <a:blip r:embed="rId4"/>
                <a:stretch>
                  <a:fillRect l="-869" t="-2516" b="-6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>
          <a:xfrm>
            <a:off x="274320" y="4352544"/>
            <a:ext cx="11576304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305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Pearson’s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𝜒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test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t="-21000" b="-3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2435352" cy="606679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Calculated as: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366937" y="1909508"/>
                <a:ext cx="3458126" cy="12494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𝐶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|</m:t>
                          </m:r>
                        </m:sup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2,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1,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937" y="1909508"/>
                <a:ext cx="3458126" cy="124944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24290" y="3646869"/>
                <a:ext cx="8743419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is the frequency of category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sz="2400" dirty="0" smtClean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 (and the same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/>
                  <a:t>)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290" y="3646869"/>
                <a:ext cx="8743419" cy="477888"/>
              </a:xfrm>
              <a:prstGeom prst="rect">
                <a:avLst/>
              </a:prstGeom>
              <a:blipFill rotWithShape="0">
                <a:blip r:embed="rId4"/>
                <a:stretch>
                  <a:fillRect l="-1116" t="-8861" r="-70" b="-25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8200" y="4440069"/>
                <a:ext cx="10213847" cy="2109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Bef>
                    <a:spcPts val="600"/>
                  </a:spcBef>
                  <a:buFont typeface="Wingdings" charset="2"/>
                  <a:buChar char="Ø"/>
                </a:pPr>
                <a:r>
                  <a:rPr lang="en-US" sz="2400" dirty="0" smtClean="0"/>
                  <a:t>Note that this is </a:t>
                </a:r>
                <a:r>
                  <a:rPr lang="en-US" sz="2400" b="1" u="sng" dirty="0" smtClean="0"/>
                  <a:t>not</a:t>
                </a:r>
                <a:r>
                  <a:rPr lang="en-US" sz="2400" dirty="0" smtClean="0"/>
                  <a:t> symmetric; if using two actual observed distributions,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 is considered the “expected” distribution</a:t>
                </a:r>
              </a:p>
              <a:p>
                <a:pPr marL="285750" indent="-285750">
                  <a:spcBef>
                    <a:spcPts val="600"/>
                  </a:spcBef>
                  <a:buFont typeface="Wingdings" charset="2"/>
                  <a:buChar char="Ø"/>
                </a:pPr>
                <a:r>
                  <a:rPr lang="en-US" sz="2400" dirty="0" smtClean="0"/>
                  <a:t>As with Student’s </a:t>
                </a:r>
                <a:r>
                  <a:rPr lang="en-US" sz="2400" i="1" dirty="0" smtClean="0"/>
                  <a:t>t </a:t>
                </a:r>
                <a:r>
                  <a:rPr lang="en-US" sz="2400" dirty="0" smtClean="0"/>
                  <a:t>test, compare calculated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𝜒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 smtClean="0"/>
                  <a:t> value against the </a:t>
                </a:r>
                <a:r>
                  <a:rPr lang="en-US" sz="2400" b="1" u="sng" dirty="0" smtClean="0"/>
                  <a:t>critical value</a:t>
                </a:r>
                <a:r>
                  <a:rPr lang="en-US" sz="2400" dirty="0" smtClean="0"/>
                  <a:t> specified for the degrees of freedom (here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𝐶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sz="2400" dirty="0" smtClean="0"/>
                  <a:t>)</a:t>
                </a:r>
              </a:p>
              <a:p>
                <a:pPr marL="285750" indent="-285750">
                  <a:spcBef>
                    <a:spcPts val="600"/>
                  </a:spcBef>
                  <a:buFont typeface="Wingdings" charset="2"/>
                  <a:buChar char="Ø"/>
                </a:pPr>
                <a:r>
                  <a:rPr lang="en-US" sz="2400" dirty="0" smtClean="0"/>
                  <a:t>This breaks if any expected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&lt;10</m:t>
                    </m:r>
                  </m:oMath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440069"/>
                <a:ext cx="10213847" cy="2109104"/>
              </a:xfrm>
              <a:prstGeom prst="rect">
                <a:avLst/>
              </a:prstGeom>
              <a:blipFill rotWithShape="0">
                <a:blip r:embed="rId5"/>
                <a:stretch>
                  <a:fillRect l="-836" t="-2312" b="-5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212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Is an email classifier different from random?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48640" y="1999491"/>
                <a:ext cx="3584448" cy="4565901"/>
              </a:xfrm>
            </p:spPr>
            <p:txBody>
              <a:bodyPr>
                <a:normAutofit fontScale="92500" lnSpcReduction="10000"/>
              </a:bodyPr>
              <a:lstStyle/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𝑁</m:t>
                      </m:r>
                      <m:r>
                        <a:rPr lang="en-US" b="0" i="1" smtClean="0">
                          <a:latin typeface="Cambria Math" charset="0"/>
                        </a:rPr>
                        <m:t>=600</m:t>
                      </m:r>
                    </m:oMath>
                  </m:oMathPara>
                </a14:m>
                <a:endParaRPr lang="en-US" b="0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𝑆𝑝𝑚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=200</m:t>
                      </m:r>
                    </m:oMath>
                  </m:oMathPara>
                </a14:m>
                <a:endParaRPr lang="en-US" b="0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𝐼𝑚𝑝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=100</m:t>
                      </m:r>
                    </m:oMath>
                  </m:oMathPara>
                </a14:m>
                <a:endParaRPr lang="en-US" b="0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𝑂𝑡h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=300</m:t>
                      </m:r>
                    </m:oMath>
                  </m:oMathPara>
                </a14:m>
                <a:endParaRPr lang="en-US" b="0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𝑆𝑝𝑚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=200</m:t>
                      </m:r>
                    </m:oMath>
                  </m:oMathPara>
                </a14:m>
                <a:endParaRPr lang="en-US" b="0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𝐼𝑚𝑝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=200</m:t>
                      </m:r>
                    </m:oMath>
                  </m:oMathPara>
                </a14:m>
                <a:endParaRPr lang="en-US" b="0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𝑂𝑡h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=200</m:t>
                      </m:r>
                    </m:oMath>
                  </m:oMathPara>
                </a14:m>
                <a:endParaRPr lang="en-US" b="0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𝐷𝑜𝐹</m:t>
                      </m:r>
                      <m:r>
                        <a:rPr lang="en-US" b="0" i="1" smtClean="0">
                          <a:latin typeface="Cambria Math" charset="0"/>
                        </a:rPr>
                        <m:t>=2</m:t>
                      </m:r>
                    </m:oMath>
                  </m:oMathPara>
                </a14:m>
                <a:endParaRPr lang="en-US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err="1" smtClean="0"/>
                  <a:t>Crit</a:t>
                </a:r>
                <a:r>
                  <a:rPr lang="en-US" dirty="0" smtClean="0"/>
                  <a:t> Val = 5.991</a:t>
                </a:r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/>
                  <a:t>Significance = 0.05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8640" y="1999491"/>
                <a:ext cx="3584448" cy="4565901"/>
              </a:xfrm>
              <a:blipFill rotWithShape="0">
                <a:blip r:embed="rId2"/>
                <a:stretch>
                  <a:fillRect b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48640" y="1537826"/>
                <a:ext cx="43644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𝐶</m:t>
                      </m:r>
                      <m:r>
                        <a:rPr lang="en-US" sz="2400" i="1">
                          <a:latin typeface="Cambria Math" charset="0"/>
                        </a:rPr>
                        <m:t>={</m:t>
                      </m:r>
                      <m:r>
                        <a:rPr lang="en-US" sz="2400" i="1">
                          <a:latin typeface="Cambria Math" charset="0"/>
                        </a:rPr>
                        <m:t>𝑆𝑝𝑎𝑚</m:t>
                      </m:r>
                      <m:r>
                        <a:rPr lang="en-US" sz="2400" i="1">
                          <a:latin typeface="Cambria Math" charset="0"/>
                        </a:rPr>
                        <m:t>,</m:t>
                      </m:r>
                      <m:r>
                        <a:rPr lang="en-US" sz="2400" i="1">
                          <a:latin typeface="Cambria Math" charset="0"/>
                        </a:rPr>
                        <m:t>𝐼𝑚𝑝𝑜𝑟𝑡𝑎𝑛𝑡</m:t>
                      </m:r>
                      <m:r>
                        <a:rPr lang="en-US" sz="2400" i="1">
                          <a:latin typeface="Cambria Math" charset="0"/>
                        </a:rPr>
                        <m:t>,</m:t>
                      </m:r>
                      <m:r>
                        <a:rPr lang="en-US" sz="2400" i="1">
                          <a:latin typeface="Cambria Math" charset="0"/>
                        </a:rPr>
                        <m:t>𝑂𝑡h𝑒𝑟</m:t>
                      </m:r>
                      <m:r>
                        <a:rPr lang="en-US" sz="2400" i="1"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sz="2400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1537826"/>
                <a:ext cx="4364400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22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683673" y="1999491"/>
                <a:ext cx="3458126" cy="12494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𝐶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|</m:t>
                          </m:r>
                        </m:sup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2,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1,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673" y="1999491"/>
                <a:ext cx="3458126" cy="124944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244761" y="3592928"/>
                <a:ext cx="6466642" cy="74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200−200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200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100−200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200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300−200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200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761" y="3592928"/>
                <a:ext cx="6466642" cy="74110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244761" y="4678020"/>
                <a:ext cx="20373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=100&gt;5.991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761" y="4678020"/>
                <a:ext cx="2037353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94" r="-3284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303467" y="5601253"/>
                <a:ext cx="621853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charset="2"/>
                  <a:buChar char="Ø"/>
                </a:pPr>
                <a:r>
                  <a:rPr lang="en-US" sz="2400" dirty="0" smtClean="0"/>
                  <a:t>Here, 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and say that the email classifier </a:t>
                </a:r>
                <a:r>
                  <a:rPr lang="en-US" sz="2400" u="sng" dirty="0" smtClean="0"/>
                  <a:t>is</a:t>
                </a:r>
                <a:r>
                  <a:rPr lang="en-US" sz="2400" dirty="0" smtClean="0"/>
                  <a:t> different from random.</a:t>
                </a:r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3467" y="5601253"/>
                <a:ext cx="6218537" cy="830997"/>
              </a:xfrm>
              <a:prstGeom prst="rect">
                <a:avLst/>
              </a:prstGeom>
              <a:blipFill rotWithShape="0">
                <a:blip r:embed="rId7"/>
                <a:stretch>
                  <a:fillRect l="-1373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128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last time: Is 315 safe?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7760707" y="1554481"/>
            <a:ext cx="3742445" cy="2834639"/>
            <a:chOff x="6521197" y="2084832"/>
            <a:chExt cx="5431822" cy="4114223"/>
          </a:xfrm>
        </p:grpSpPr>
        <p:grpSp>
          <p:nvGrpSpPr>
            <p:cNvPr id="11" name="Group 10"/>
            <p:cNvGrpSpPr/>
            <p:nvPr/>
          </p:nvGrpSpPr>
          <p:grpSpPr>
            <a:xfrm>
              <a:off x="7660051" y="2279503"/>
              <a:ext cx="3233312" cy="3919552"/>
              <a:chOff x="3431895" y="-966533"/>
              <a:chExt cx="5886481" cy="6986333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7194372" y="2465362"/>
                <a:ext cx="1927189" cy="2320818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7868273" y="1212074"/>
                <a:ext cx="1307936" cy="1592269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5969076" y="5194537"/>
                <a:ext cx="718764" cy="931762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4233" y="3015036"/>
                <a:ext cx="1350790" cy="2286000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85398" y="-960745"/>
                <a:ext cx="1927189" cy="2320818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2033" y="-966533"/>
                <a:ext cx="2073365" cy="1592269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 flipH="1">
                <a:off x="3586239" y="2513624"/>
                <a:ext cx="1927191" cy="2224301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3544749" y="1241387"/>
                <a:ext cx="1307936" cy="1533643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432631" y="-960746"/>
                <a:ext cx="1879402" cy="2320818"/>
              </a:xfrm>
              <a:prstGeom prst="rect">
                <a:avLst/>
              </a:prstGeom>
            </p:spPr>
          </p:pic>
        </p:grp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8429" y="5510903"/>
              <a:ext cx="1075299" cy="56980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7066" y="3672681"/>
              <a:ext cx="526975" cy="42158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1197" y="3285452"/>
              <a:ext cx="875693" cy="78520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77326" y="3309056"/>
              <a:ext cx="875693" cy="78520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8429" y="2084832"/>
              <a:ext cx="1172147" cy="117214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271" y="4513288"/>
              <a:ext cx="526975" cy="42158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7065" y="2670905"/>
              <a:ext cx="526975" cy="42158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838200" y="1249800"/>
                <a:ext cx="4261359" cy="31393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We know:</a:t>
                </a:r>
              </a:p>
              <a:p>
                <a:pPr marL="342900" indent="-342900">
                  <a:spcBef>
                    <a:spcPts val="1200"/>
                  </a:spcBef>
                  <a:buFont typeface="Arial" charset="0"/>
                  <a:buChar char="•"/>
                </a:pPr>
                <a:r>
                  <a:rPr lang="en-US" sz="2400" dirty="0"/>
                  <a:t>Most crashes happen on 315</a:t>
                </a:r>
              </a:p>
              <a:p>
                <a:pPr marL="800100" lvl="1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𝑜𝑛</m:t>
                        </m:r>
                        <m:r>
                          <m:rPr>
                            <m:lit/>
                          </m:rPr>
                          <a:rPr lang="en-US" sz="2400" b="0" i="1" smtClean="0">
                            <a:latin typeface="Cambria Math" charset="0"/>
                          </a:rPr>
                          <m:t>_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315</m:t>
                        </m:r>
                      </m:e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𝑐𝑟𝑎𝑠h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=0.8</m:t>
                    </m:r>
                  </m:oMath>
                </a14:m>
                <a:endParaRPr lang="en-US" sz="2400" b="0" dirty="0" smtClean="0"/>
              </a:p>
              <a:p>
                <a:pPr marL="342900" indent="-342900">
                  <a:spcBef>
                    <a:spcPts val="1200"/>
                  </a:spcBef>
                  <a:buFont typeface="Arial" charset="0"/>
                  <a:buChar char="•"/>
                </a:pPr>
                <a:r>
                  <a:rPr lang="en-US" sz="2400" dirty="0"/>
                  <a:t>Crashes aren’t super common</a:t>
                </a:r>
              </a:p>
              <a:p>
                <a:pPr marL="800100" lvl="1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𝑐𝑟𝑎𝑠h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=0.1</m:t>
                    </m:r>
                  </m:oMath>
                </a14:m>
                <a:endParaRPr lang="en-US" sz="2400" dirty="0" smtClean="0"/>
              </a:p>
              <a:p>
                <a:pPr marL="342900" indent="-342900">
                  <a:spcBef>
                    <a:spcPts val="1200"/>
                  </a:spcBef>
                  <a:buFont typeface="Arial" charset="0"/>
                  <a:buChar char="•"/>
                </a:pPr>
                <a:r>
                  <a:rPr lang="en-US" sz="2400" dirty="0" smtClean="0"/>
                  <a:t>Most people take 315</a:t>
                </a:r>
              </a:p>
              <a:p>
                <a:pPr marL="800100" lvl="1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𝑜𝑛</m:t>
                        </m:r>
                        <m:r>
                          <m:rPr>
                            <m:lit/>
                          </m:rPr>
                          <a:rPr lang="en-US" sz="2400" b="0" i="1" smtClean="0">
                            <a:latin typeface="Cambria Math" charset="0"/>
                          </a:rPr>
                          <m:t>_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315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=0.7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49800"/>
                <a:ext cx="4261359" cy="3139321"/>
              </a:xfrm>
              <a:prstGeom prst="rect">
                <a:avLst/>
              </a:prstGeom>
              <a:blipFill rotWithShape="0">
                <a:blip r:embed="rId10"/>
                <a:stretch>
                  <a:fillRect l="-2289" t="-1553" r="-1144" b="-2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838200" y="4724522"/>
                <a:ext cx="6296083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𝑐𝑟𝑎𝑠h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𝑜𝑛</m:t>
                          </m:r>
                          <m:r>
                            <m:rPr>
                              <m:lit/>
                            </m:rPr>
                            <a:rPr lang="en-US" sz="2400" b="0" i="1" smtClean="0">
                              <a:latin typeface="Cambria Math" charset="0"/>
                            </a:rPr>
                            <m:t>_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315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𝑜𝑛</m:t>
                              </m:r>
                              <m:r>
                                <m:rPr>
                                  <m:lit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_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315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𝑐𝑟𝑎𝑠h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𝑐𝑟𝑎𝑠h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𝑜𝑛</m:t>
                              </m:r>
                              <m:r>
                                <m:rPr>
                                  <m:lit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_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315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24522"/>
                <a:ext cx="6296083" cy="76899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3205972" y="5592929"/>
                <a:ext cx="2613408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0.8∗0.1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0.7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≈0.114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972" y="5592929"/>
                <a:ext cx="2613408" cy="69384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7872067" y="5434583"/>
                <a:ext cx="3396314" cy="897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067" y="5434583"/>
                <a:ext cx="3396314" cy="89710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7843597" y="4823583"/>
            <a:ext cx="1542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Bayes’ rule</a:t>
            </a:r>
            <a:endParaRPr lang="en-US" sz="2400" dirty="0"/>
          </a:p>
        </p:txBody>
      </p:sp>
      <p:sp>
        <p:nvSpPr>
          <p:cNvPr id="30" name="Rectangle 29"/>
          <p:cNvSpPr/>
          <p:nvPr/>
        </p:nvSpPr>
        <p:spPr>
          <a:xfrm>
            <a:off x="1576658" y="2964311"/>
            <a:ext cx="2318686" cy="553802"/>
          </a:xfrm>
          <a:prstGeom prst="rect">
            <a:avLst/>
          </a:prstGeom>
          <a:noFill/>
          <a:ln w="635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38200" y="4823583"/>
            <a:ext cx="2367772" cy="583861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4930402" y="5647920"/>
            <a:ext cx="907266" cy="583861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036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5" grpId="0" animBg="1"/>
      <p:bldP spid="3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Is one email classifier different from another?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48640" y="2109219"/>
                <a:ext cx="3584448" cy="4529325"/>
              </a:xfrm>
            </p:spPr>
            <p:txBody>
              <a:bodyPr>
                <a:normAutofit/>
              </a:bodyPr>
              <a:lstStyle/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𝑆𝑝𝑚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=200</m:t>
                      </m:r>
                    </m:oMath>
                  </m:oMathPara>
                </a14:m>
                <a:endParaRPr lang="en-US" b="0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𝐼𝑚𝑝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=100</m:t>
                      </m:r>
                    </m:oMath>
                  </m:oMathPara>
                </a14:m>
                <a:endParaRPr lang="en-US" b="0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𝑂𝑡h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=300</m:t>
                      </m:r>
                    </m:oMath>
                  </m:oMathPara>
                </a14:m>
                <a:endParaRPr lang="en-US" b="0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𝑆𝑝𝑚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=50</m:t>
                      </m:r>
                    </m:oMath>
                  </m:oMathPara>
                </a14:m>
                <a:endParaRPr lang="en-US" b="0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𝐼𝑚𝑝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=400</m:t>
                      </m:r>
                    </m:oMath>
                  </m:oMathPara>
                </a14:m>
                <a:endParaRPr lang="en-US" b="0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𝑂𝑡h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=400</m:t>
                      </m:r>
                    </m:oMath>
                  </m:oMathPara>
                </a14:m>
                <a:endParaRPr lang="en-US" b="0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𝐷𝑜𝐹</m:t>
                      </m:r>
                      <m:r>
                        <a:rPr lang="en-US" b="0" i="1" smtClean="0">
                          <a:latin typeface="Cambria Math" charset="0"/>
                        </a:rPr>
                        <m:t>=2</m:t>
                      </m:r>
                    </m:oMath>
                  </m:oMathPara>
                </a14:m>
                <a:endParaRPr lang="en-US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err="1" smtClean="0"/>
                  <a:t>Crit</a:t>
                </a:r>
                <a:r>
                  <a:rPr lang="en-US" dirty="0" smtClean="0"/>
                  <a:t> Val = 5.991</a:t>
                </a:r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/>
                  <a:t>Significance = 0.05</a:t>
                </a:r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8640" y="2109219"/>
                <a:ext cx="3584448" cy="4529325"/>
              </a:xfrm>
              <a:blipFill rotWithShape="0">
                <a:blip r:embed="rId2"/>
                <a:stretch>
                  <a:fillRect b="-3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48640" y="1537826"/>
                <a:ext cx="43644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𝐶</m:t>
                      </m:r>
                      <m:r>
                        <a:rPr lang="en-US" sz="2400" i="1">
                          <a:latin typeface="Cambria Math" charset="0"/>
                        </a:rPr>
                        <m:t>={</m:t>
                      </m:r>
                      <m:r>
                        <a:rPr lang="en-US" sz="2400" i="1">
                          <a:latin typeface="Cambria Math" charset="0"/>
                        </a:rPr>
                        <m:t>𝑆𝑝𝑎𝑚</m:t>
                      </m:r>
                      <m:r>
                        <a:rPr lang="en-US" sz="2400" i="1">
                          <a:latin typeface="Cambria Math" charset="0"/>
                        </a:rPr>
                        <m:t>,</m:t>
                      </m:r>
                      <m:r>
                        <a:rPr lang="en-US" sz="2400" i="1">
                          <a:latin typeface="Cambria Math" charset="0"/>
                        </a:rPr>
                        <m:t>𝐼𝑚𝑝𝑜𝑟𝑡𝑎𝑛𝑡</m:t>
                      </m:r>
                      <m:r>
                        <a:rPr lang="en-US" sz="2400" i="1">
                          <a:latin typeface="Cambria Math" charset="0"/>
                        </a:rPr>
                        <m:t>,</m:t>
                      </m:r>
                      <m:r>
                        <a:rPr lang="en-US" sz="2400" i="1">
                          <a:latin typeface="Cambria Math" charset="0"/>
                        </a:rPr>
                        <m:t>𝑂𝑡h𝑒𝑟</m:t>
                      </m:r>
                      <m:r>
                        <a:rPr lang="en-US" sz="2400" i="1"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sz="2400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1537826"/>
                <a:ext cx="4364400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22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683673" y="1999491"/>
                <a:ext cx="3458126" cy="12494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𝐶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|</m:t>
                          </m:r>
                        </m:sup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2,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1,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673" y="1999491"/>
                <a:ext cx="3458126" cy="124944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244761" y="3592928"/>
                <a:ext cx="6296724" cy="74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200−50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50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100−400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400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300−400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400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761" y="3592928"/>
                <a:ext cx="6296724" cy="74110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244761" y="4678020"/>
                <a:ext cx="20373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=700&gt;5.991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761" y="4678020"/>
                <a:ext cx="2037353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94" r="-3284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303467" y="5601253"/>
                <a:ext cx="621853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charset="2"/>
                  <a:buChar char="Ø"/>
                </a:pPr>
                <a:r>
                  <a:rPr lang="en-US" sz="2400" dirty="0" smtClean="0"/>
                  <a:t>Here, 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and say that the second email classifier </a:t>
                </a:r>
                <a:r>
                  <a:rPr lang="en-US" sz="2400" b="1" u="sng" dirty="0" smtClean="0"/>
                  <a:t>is</a:t>
                </a:r>
                <a:r>
                  <a:rPr lang="en-US" sz="2400" b="1" dirty="0" smtClean="0"/>
                  <a:t> </a:t>
                </a:r>
                <a:r>
                  <a:rPr lang="en-US" sz="2400" dirty="0" smtClean="0"/>
                  <a:t>different from the first.</a:t>
                </a:r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3467" y="5601253"/>
                <a:ext cx="6218537" cy="830997"/>
              </a:xfrm>
              <a:prstGeom prst="rect">
                <a:avLst/>
              </a:prstGeom>
              <a:blipFill rotWithShape="0">
                <a:blip r:embed="rId7"/>
                <a:stretch>
                  <a:fillRect l="-1373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640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Is one email classifier different from another?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48640" y="2109219"/>
                <a:ext cx="3584448" cy="4876797"/>
              </a:xfrm>
            </p:spPr>
            <p:txBody>
              <a:bodyPr>
                <a:normAutofit/>
              </a:bodyPr>
              <a:lstStyle/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𝑆𝑝𝑚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=200</m:t>
                      </m:r>
                    </m:oMath>
                  </m:oMathPara>
                </a14:m>
                <a:endParaRPr lang="en-US" b="0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𝐼𝑚𝑝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=100</m:t>
                      </m:r>
                    </m:oMath>
                  </m:oMathPara>
                </a14:m>
                <a:endParaRPr lang="en-US" b="0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𝑂𝑡h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=300</m:t>
                      </m:r>
                    </m:oMath>
                  </m:oMathPara>
                </a14:m>
                <a:endParaRPr lang="en-US" b="0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𝑿</m:t>
                          </m:r>
                        </m:e>
                        <m:sub>
                          <m:r>
                            <a:rPr lang="en-US" b="1" i="1" smtClean="0">
                              <a:latin typeface="Cambria Math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charset="0"/>
                            </a:rPr>
                            <m:t>𝑺𝒑𝒎</m:t>
                          </m:r>
                        </m:sub>
                      </m:sSub>
                      <m:r>
                        <a:rPr lang="en-US" b="1" i="1" smtClean="0">
                          <a:latin typeface="Cambria Math" charset="0"/>
                        </a:rPr>
                        <m:t>=</m:t>
                      </m:r>
                      <m:r>
                        <a:rPr lang="en-US" b="1" i="1" smtClean="0">
                          <a:latin typeface="Cambria Math" charset="0"/>
                        </a:rPr>
                        <m:t>𝟐𝟐𝟓</m:t>
                      </m:r>
                    </m:oMath>
                  </m:oMathPara>
                </a14:m>
                <a:endParaRPr lang="en-US" b="1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𝑿</m:t>
                          </m:r>
                        </m:e>
                        <m:sub>
                          <m:r>
                            <a:rPr lang="en-US" b="1" i="1" smtClean="0">
                              <a:latin typeface="Cambria Math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charset="0"/>
                            </a:rPr>
                            <m:t>𝑰𝒎𝒑</m:t>
                          </m:r>
                        </m:sub>
                      </m:sSub>
                      <m:r>
                        <a:rPr lang="en-US" b="1" i="1" smtClean="0">
                          <a:latin typeface="Cambria Math" charset="0"/>
                        </a:rPr>
                        <m:t>=</m:t>
                      </m:r>
                      <m:r>
                        <a:rPr lang="en-US" b="1" i="1" smtClean="0">
                          <a:latin typeface="Cambria Math" charset="0"/>
                        </a:rPr>
                        <m:t>𝟏𝟎𝟎</m:t>
                      </m:r>
                    </m:oMath>
                  </m:oMathPara>
                </a14:m>
                <a:endParaRPr lang="en-US" b="1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𝑿</m:t>
                          </m:r>
                        </m:e>
                        <m:sub>
                          <m:r>
                            <a:rPr lang="en-US" b="1" i="1" smtClean="0">
                              <a:latin typeface="Cambria Math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charset="0"/>
                            </a:rPr>
                            <m:t>𝑶𝒕𝒉</m:t>
                          </m:r>
                        </m:sub>
                      </m:sSub>
                      <m:r>
                        <a:rPr lang="en-US" b="1" i="1" smtClean="0">
                          <a:latin typeface="Cambria Math" charset="0"/>
                        </a:rPr>
                        <m:t>=</m:t>
                      </m:r>
                      <m:r>
                        <a:rPr lang="en-US" b="1" i="1" smtClean="0">
                          <a:latin typeface="Cambria Math" charset="0"/>
                        </a:rPr>
                        <m:t>𝟑𝟑𝟎</m:t>
                      </m:r>
                    </m:oMath>
                  </m:oMathPara>
                </a14:m>
                <a:endParaRPr lang="en-US" b="1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𝐷𝑜𝐹</m:t>
                      </m:r>
                      <m:r>
                        <a:rPr lang="en-US" b="0" i="1" smtClean="0">
                          <a:latin typeface="Cambria Math" charset="0"/>
                        </a:rPr>
                        <m:t>=2</m:t>
                      </m:r>
                    </m:oMath>
                  </m:oMathPara>
                </a14:m>
                <a:endParaRPr lang="en-US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err="1" smtClean="0"/>
                  <a:t>Crit</a:t>
                </a:r>
                <a:r>
                  <a:rPr lang="en-US" dirty="0" smtClean="0"/>
                  <a:t> Val = 5.991</a:t>
                </a:r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/>
                  <a:t>Significance = 0.05</a:t>
                </a:r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8640" y="2109219"/>
                <a:ext cx="3584448" cy="4876797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48640" y="1537826"/>
                <a:ext cx="43644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𝐶</m:t>
                      </m:r>
                      <m:r>
                        <a:rPr lang="en-US" sz="2400" i="1">
                          <a:latin typeface="Cambria Math" charset="0"/>
                        </a:rPr>
                        <m:t>={</m:t>
                      </m:r>
                      <m:r>
                        <a:rPr lang="en-US" sz="2400" i="1">
                          <a:latin typeface="Cambria Math" charset="0"/>
                        </a:rPr>
                        <m:t>𝑆𝑝𝑎𝑚</m:t>
                      </m:r>
                      <m:r>
                        <a:rPr lang="en-US" sz="2400" i="1">
                          <a:latin typeface="Cambria Math" charset="0"/>
                        </a:rPr>
                        <m:t>,</m:t>
                      </m:r>
                      <m:r>
                        <a:rPr lang="en-US" sz="2400" i="1">
                          <a:latin typeface="Cambria Math" charset="0"/>
                        </a:rPr>
                        <m:t>𝐼𝑚𝑝𝑜𝑟𝑡𝑎𝑛𝑡</m:t>
                      </m:r>
                      <m:r>
                        <a:rPr lang="en-US" sz="2400" i="1">
                          <a:latin typeface="Cambria Math" charset="0"/>
                        </a:rPr>
                        <m:t>,</m:t>
                      </m:r>
                      <m:r>
                        <a:rPr lang="en-US" sz="2400" i="1">
                          <a:latin typeface="Cambria Math" charset="0"/>
                        </a:rPr>
                        <m:t>𝑂𝑡h𝑒𝑟</m:t>
                      </m:r>
                      <m:r>
                        <a:rPr lang="en-US" sz="2400" i="1"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sz="2400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1537826"/>
                <a:ext cx="4364400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22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683673" y="1999491"/>
                <a:ext cx="3458126" cy="12494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𝐶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|</m:t>
                          </m:r>
                        </m:sup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2,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1,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673" y="1999491"/>
                <a:ext cx="3458126" cy="124944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244761" y="3592928"/>
                <a:ext cx="6466642" cy="74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200−225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225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100−100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100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300−330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330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761" y="3592928"/>
                <a:ext cx="6466642" cy="74110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244761" y="4678020"/>
                <a:ext cx="20966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charset="0"/>
                        </a:rPr>
                        <m:t>5.51&lt;5.991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761" y="4678020"/>
                <a:ext cx="2096664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453" r="-3488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614363" y="5327300"/>
                <a:ext cx="621853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charset="2"/>
                  <a:buChar char="Ø"/>
                </a:pPr>
                <a:r>
                  <a:rPr lang="en-US" sz="2400" dirty="0" smtClean="0"/>
                  <a:t>Here, we cannot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and must say that the second email classifier </a:t>
                </a:r>
                <a:r>
                  <a:rPr lang="en-US" sz="2400" b="1" u="sng" dirty="0" smtClean="0"/>
                  <a:t>is not significantly</a:t>
                </a:r>
                <a:r>
                  <a:rPr lang="en-US" sz="2400" b="1" dirty="0" smtClean="0"/>
                  <a:t> </a:t>
                </a:r>
                <a:r>
                  <a:rPr lang="en-US" sz="2400" dirty="0" smtClean="0"/>
                  <a:t>different from the first.</a:t>
                </a:r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4363" y="5327300"/>
                <a:ext cx="6218537" cy="1200329"/>
              </a:xfrm>
              <a:prstGeom prst="rect">
                <a:avLst/>
              </a:prstGeom>
              <a:blipFill rotWithShape="0">
                <a:blip r:embed="rId8"/>
                <a:stretch>
                  <a:fillRect l="-1373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775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samples do we need?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Now we have one clue!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Based on:</a:t>
            </a:r>
          </a:p>
          <a:p>
            <a:pPr marL="525463" marR="0" lvl="0" indent="-34448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defRPr/>
            </a:pPr>
            <a:r>
              <a:rPr lang="en-US" dirty="0" smtClean="0"/>
              <a:t>The size of the difference (effect) you want to measure</a:t>
            </a:r>
          </a:p>
          <a:p>
            <a:pPr marL="525463" marR="0" lvl="0" indent="-34448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defRPr/>
            </a:pPr>
            <a:r>
              <a:rPr lang="en-US" dirty="0" smtClean="0"/>
              <a:t>Number of categories/samples in the reference distribution</a:t>
            </a:r>
          </a:p>
          <a:p>
            <a:pPr marL="525463" marR="0" lvl="0" indent="-34448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defRPr/>
            </a:pPr>
            <a:r>
              <a:rPr lang="en-US" dirty="0" smtClean="0"/>
              <a:t>Chosen test and significance level</a:t>
            </a:r>
          </a:p>
          <a:p>
            <a:pPr marL="525463" marR="0" lvl="0" indent="-34448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defRPr/>
            </a:pPr>
            <a:endParaRPr lang="en-US" dirty="0"/>
          </a:p>
          <a:p>
            <a:pPr marL="17463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dirty="0" smtClean="0"/>
              <a:t>We can at least start to get an idea of how many samples we’d need to call an observed difference </a:t>
            </a:r>
            <a:r>
              <a:rPr lang="en-US" b="1" dirty="0" smtClean="0"/>
              <a:t>statistically significant</a:t>
            </a:r>
            <a:r>
              <a:rPr lang="en-US" dirty="0" smtClean="0"/>
              <a:t> or not.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18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doubling sample size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48640" y="2109219"/>
                <a:ext cx="3584448" cy="4418410"/>
              </a:xfrm>
            </p:spPr>
            <p:txBody>
              <a:bodyPr>
                <a:normAutofit lnSpcReduction="10000"/>
              </a:bodyPr>
              <a:lstStyle/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𝑆𝑝𝑚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=200</m:t>
                      </m:r>
                    </m:oMath>
                  </m:oMathPara>
                </a14:m>
                <a:endParaRPr lang="en-US" b="0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𝐼𝑚𝑝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=100</m:t>
                      </m:r>
                    </m:oMath>
                  </m:oMathPara>
                </a14:m>
                <a:endParaRPr lang="en-US" b="0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𝑂𝑡h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=300</m:t>
                      </m:r>
                    </m:oMath>
                  </m:oMathPara>
                </a14:m>
                <a:endParaRPr lang="en-US" b="0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𝑆𝑝𝑚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=225</m:t>
                      </m:r>
                    </m:oMath>
                  </m:oMathPara>
                </a14:m>
                <a:endParaRPr lang="en-US" b="0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𝐼𝑚𝑝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=100</m:t>
                      </m:r>
                    </m:oMath>
                  </m:oMathPara>
                </a14:m>
                <a:endParaRPr lang="en-US" b="0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𝑂𝑡h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=330</m:t>
                      </m:r>
                    </m:oMath>
                  </m:oMathPara>
                </a14:m>
                <a:endParaRPr lang="en-US" b="0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𝐷𝑜𝐹</m:t>
                      </m:r>
                      <m:r>
                        <a:rPr lang="en-US" b="0" i="1" smtClean="0">
                          <a:latin typeface="Cambria Math" charset="0"/>
                        </a:rPr>
                        <m:t>=2</m:t>
                      </m:r>
                    </m:oMath>
                  </m:oMathPara>
                </a14:m>
                <a:endParaRPr lang="en-US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err="1" smtClean="0"/>
                  <a:t>Crit</a:t>
                </a:r>
                <a:r>
                  <a:rPr lang="en-US" dirty="0" smtClean="0"/>
                  <a:t> Val = 5.991</a:t>
                </a:r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/>
                  <a:t>Significance = 0.05</a:t>
                </a:r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8640" y="2109219"/>
                <a:ext cx="3584448" cy="4418410"/>
              </a:xfrm>
              <a:blipFill rotWithShape="0">
                <a:blip r:embed="rId3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48640" y="1537826"/>
                <a:ext cx="43644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𝐶</m:t>
                      </m:r>
                      <m:r>
                        <a:rPr lang="en-US" sz="2400" i="1">
                          <a:latin typeface="Cambria Math" charset="0"/>
                        </a:rPr>
                        <m:t>={</m:t>
                      </m:r>
                      <m:r>
                        <a:rPr lang="en-US" sz="2400" i="1">
                          <a:latin typeface="Cambria Math" charset="0"/>
                        </a:rPr>
                        <m:t>𝑆𝑝𝑎𝑚</m:t>
                      </m:r>
                      <m:r>
                        <a:rPr lang="en-US" sz="2400" i="1">
                          <a:latin typeface="Cambria Math" charset="0"/>
                        </a:rPr>
                        <m:t>,</m:t>
                      </m:r>
                      <m:r>
                        <a:rPr lang="en-US" sz="2400" i="1">
                          <a:latin typeface="Cambria Math" charset="0"/>
                        </a:rPr>
                        <m:t>𝐼𝑚𝑝𝑜𝑟𝑡𝑎𝑛𝑡</m:t>
                      </m:r>
                      <m:r>
                        <a:rPr lang="en-US" sz="2400" i="1">
                          <a:latin typeface="Cambria Math" charset="0"/>
                        </a:rPr>
                        <m:t>,</m:t>
                      </m:r>
                      <m:r>
                        <a:rPr lang="en-US" sz="2400" i="1">
                          <a:latin typeface="Cambria Math" charset="0"/>
                        </a:rPr>
                        <m:t>𝑂𝑡h𝑒𝑟</m:t>
                      </m:r>
                      <m:r>
                        <a:rPr lang="en-US" sz="2400" i="1"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sz="2400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1537826"/>
                <a:ext cx="4364400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22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683673" y="1999491"/>
                <a:ext cx="3458126" cy="12494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𝐶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|</m:t>
                          </m:r>
                        </m:sup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2,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1,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673" y="1999491"/>
                <a:ext cx="3458126" cy="124944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244761" y="3592928"/>
                <a:ext cx="6466642" cy="74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200−225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225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100−100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100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300−330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330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761" y="3592928"/>
                <a:ext cx="6466642" cy="74110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244761" y="4678020"/>
                <a:ext cx="20966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charset="0"/>
                        </a:rPr>
                        <m:t>5.51&lt;5.991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761" y="4678020"/>
                <a:ext cx="2096664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453" r="-3488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614363" y="5327300"/>
                <a:ext cx="621853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charset="2"/>
                  <a:buChar char="Ø"/>
                </a:pPr>
                <a:r>
                  <a:rPr lang="en-US" sz="2400" dirty="0" smtClean="0"/>
                  <a:t>Here, we cannot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 and must say that the second email classifier </a:t>
                </a:r>
                <a:r>
                  <a:rPr lang="en-US" sz="2400" b="1" u="sng" dirty="0" smtClean="0"/>
                  <a:t>is not significantly</a:t>
                </a:r>
                <a:r>
                  <a:rPr lang="en-US" sz="2400" b="1" dirty="0" smtClean="0"/>
                  <a:t> </a:t>
                </a:r>
                <a:r>
                  <a:rPr lang="en-US" sz="2400" dirty="0" smtClean="0"/>
                  <a:t>different from the first.</a:t>
                </a:r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4363" y="5327300"/>
                <a:ext cx="6218537" cy="1200329"/>
              </a:xfrm>
              <a:prstGeom prst="rect">
                <a:avLst/>
              </a:prstGeom>
              <a:blipFill rotWithShape="0">
                <a:blip r:embed="rId8"/>
                <a:stretch>
                  <a:fillRect l="-1373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18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doubling sample size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48640" y="2109218"/>
                <a:ext cx="3584448" cy="4748781"/>
              </a:xfrm>
            </p:spPr>
            <p:txBody>
              <a:bodyPr>
                <a:normAutofit/>
              </a:bodyPr>
              <a:lstStyle/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𝑿</m:t>
                          </m:r>
                        </m:e>
                        <m:sub>
                          <m:r>
                            <a:rPr lang="en-US" b="1" i="1" smtClean="0">
                              <a:latin typeface="Cambria Math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charset="0"/>
                            </a:rPr>
                            <m:t>𝑺𝒑𝒎</m:t>
                          </m:r>
                        </m:sub>
                      </m:sSub>
                      <m:r>
                        <a:rPr lang="en-US" b="1" i="1" smtClean="0">
                          <a:latin typeface="Cambria Math" charset="0"/>
                        </a:rPr>
                        <m:t>=</m:t>
                      </m:r>
                      <m:r>
                        <a:rPr lang="en-US" b="1" i="1" smtClean="0">
                          <a:latin typeface="Cambria Math" charset="0"/>
                        </a:rPr>
                        <m:t>𝟒𝟎𝟎</m:t>
                      </m:r>
                    </m:oMath>
                  </m:oMathPara>
                </a14:m>
                <a:endParaRPr lang="en-US" b="1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𝑿</m:t>
                          </m:r>
                        </m:e>
                        <m:sub>
                          <m:r>
                            <a:rPr lang="en-US" b="1" i="1" smtClean="0">
                              <a:latin typeface="Cambria Math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charset="0"/>
                            </a:rPr>
                            <m:t>𝑰𝒎𝒑</m:t>
                          </m:r>
                        </m:sub>
                      </m:sSub>
                      <m:r>
                        <a:rPr lang="en-US" b="1" i="1" smtClean="0">
                          <a:latin typeface="Cambria Math" charset="0"/>
                        </a:rPr>
                        <m:t>=</m:t>
                      </m:r>
                      <m:r>
                        <a:rPr lang="en-US" b="1" i="1" smtClean="0">
                          <a:latin typeface="Cambria Math" charset="0"/>
                        </a:rPr>
                        <m:t>𝟐𝟎𝟎</m:t>
                      </m:r>
                    </m:oMath>
                  </m:oMathPara>
                </a14:m>
                <a:endParaRPr lang="en-US" b="1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𝑿</m:t>
                          </m:r>
                        </m:e>
                        <m:sub>
                          <m:r>
                            <a:rPr lang="en-US" b="1" i="1" smtClean="0">
                              <a:latin typeface="Cambria Math" charset="0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charset="0"/>
                            </a:rPr>
                            <m:t>𝑶𝒕𝒉</m:t>
                          </m:r>
                        </m:sub>
                      </m:sSub>
                      <m:r>
                        <a:rPr lang="en-US" b="1" i="1" smtClean="0">
                          <a:latin typeface="Cambria Math" charset="0"/>
                        </a:rPr>
                        <m:t>=</m:t>
                      </m:r>
                      <m:r>
                        <a:rPr lang="en-US" b="1" i="1" smtClean="0">
                          <a:latin typeface="Cambria Math" charset="0"/>
                        </a:rPr>
                        <m:t>𝟔𝟎𝟎</m:t>
                      </m:r>
                    </m:oMath>
                  </m:oMathPara>
                </a14:m>
                <a:endParaRPr lang="en-US" b="1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𝑆𝑝𝑚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=225</m:t>
                      </m:r>
                    </m:oMath>
                  </m:oMathPara>
                </a14:m>
                <a:endParaRPr lang="en-US" b="0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𝐼𝑚𝑝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=100</m:t>
                      </m:r>
                    </m:oMath>
                  </m:oMathPara>
                </a14:m>
                <a:endParaRPr lang="en-US" b="0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𝑂𝑡h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=330</m:t>
                      </m:r>
                    </m:oMath>
                  </m:oMathPara>
                </a14:m>
                <a:endParaRPr lang="en-US" b="0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𝐷𝑜𝐹</m:t>
                      </m:r>
                      <m:r>
                        <a:rPr lang="en-US" b="0" i="1" smtClean="0">
                          <a:latin typeface="Cambria Math" charset="0"/>
                        </a:rPr>
                        <m:t>=2</m:t>
                      </m:r>
                    </m:oMath>
                  </m:oMathPara>
                </a14:m>
                <a:endParaRPr lang="en-US" dirty="0" smtClean="0"/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err="1" smtClean="0"/>
                  <a:t>Crit</a:t>
                </a:r>
                <a:r>
                  <a:rPr lang="en-US" dirty="0" smtClean="0"/>
                  <a:t> Val = 5.991</a:t>
                </a:r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/>
                  <a:t>Significance = 0.05</a:t>
                </a:r>
              </a:p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8640" y="2109218"/>
                <a:ext cx="3584448" cy="4748781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48640" y="1537826"/>
                <a:ext cx="43644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463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𝐶</m:t>
                      </m:r>
                      <m:r>
                        <a:rPr lang="en-US" sz="2400" i="1">
                          <a:latin typeface="Cambria Math" charset="0"/>
                        </a:rPr>
                        <m:t>={</m:t>
                      </m:r>
                      <m:r>
                        <a:rPr lang="en-US" sz="2400" i="1">
                          <a:latin typeface="Cambria Math" charset="0"/>
                        </a:rPr>
                        <m:t>𝑆𝑝𝑎𝑚</m:t>
                      </m:r>
                      <m:r>
                        <a:rPr lang="en-US" sz="2400" i="1">
                          <a:latin typeface="Cambria Math" charset="0"/>
                        </a:rPr>
                        <m:t>,</m:t>
                      </m:r>
                      <m:r>
                        <a:rPr lang="en-US" sz="2400" i="1">
                          <a:latin typeface="Cambria Math" charset="0"/>
                        </a:rPr>
                        <m:t>𝐼𝑚𝑝𝑜𝑟𝑡𝑎𝑛𝑡</m:t>
                      </m:r>
                      <m:r>
                        <a:rPr lang="en-US" sz="2400" i="1">
                          <a:latin typeface="Cambria Math" charset="0"/>
                        </a:rPr>
                        <m:t>,</m:t>
                      </m:r>
                      <m:r>
                        <a:rPr lang="en-US" sz="2400" i="1">
                          <a:latin typeface="Cambria Math" charset="0"/>
                        </a:rPr>
                        <m:t>𝑂𝑡h𝑒𝑟</m:t>
                      </m:r>
                      <m:r>
                        <a:rPr lang="en-US" sz="2400" i="1"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sz="2400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1537826"/>
                <a:ext cx="4364400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22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683673" y="1999491"/>
                <a:ext cx="3458126" cy="12494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𝐶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|</m:t>
                          </m:r>
                        </m:sup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2,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1,</m:t>
                                          </m:r>
                                          <m:r>
                                            <a:rPr lang="en-US" sz="2800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1,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673" y="1999491"/>
                <a:ext cx="3458126" cy="124944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244761" y="3592928"/>
                <a:ext cx="6466642" cy="74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400−225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225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200−100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100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600−330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330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761" y="3592928"/>
                <a:ext cx="6466642" cy="74110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244761" y="4678020"/>
                <a:ext cx="24365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charset="0"/>
                        </a:rPr>
                        <m:t>457.02&lt;5.991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761" y="4678020"/>
                <a:ext cx="2436501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250" r="-275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724091" y="5511966"/>
                <a:ext cx="621853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charset="2"/>
                  <a:buChar char="Ø"/>
                </a:pPr>
                <a:r>
                  <a:rPr lang="en-US" sz="2400" dirty="0" smtClean="0"/>
                  <a:t>Now we can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/>
                  <a:t>, because a larger sample size has made us more confident.</a:t>
                </a:r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091" y="5511966"/>
                <a:ext cx="6218537" cy="830997"/>
              </a:xfrm>
              <a:prstGeom prst="rect">
                <a:avLst/>
              </a:prstGeom>
              <a:blipFill rotWithShape="0">
                <a:blip r:embed="rId8"/>
                <a:stretch>
                  <a:fillRect l="-1373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98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Significance isn’t perfect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61815" y="3474720"/>
            <a:ext cx="10683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hlinkClick r:id="rId2"/>
              </a:rPr>
              <a:t>XKCD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6071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Machine learning overview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9498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Independent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06679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Two random variables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are said to be </a:t>
            </a:r>
            <a:r>
              <a:rPr lang="en-US" b="1" u="sng" smtClean="0"/>
              <a:t>independent</a:t>
            </a:r>
            <a:r>
              <a:rPr lang="en-US" smtClean="0"/>
              <a:t> if: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967757" y="2715915"/>
                <a:ext cx="404008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𝑋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</a:rPr>
                        <m:t>∗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𝑃</m:t>
                      </m:r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𝑌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757" y="2715915"/>
                <a:ext cx="4040080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38201" y="3839299"/>
            <a:ext cx="102991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What does this mean?</a:t>
            </a:r>
          </a:p>
          <a:p>
            <a:r>
              <a:rPr lang="en-US" sz="2800" dirty="0" smtClean="0"/>
              <a:t>Remember the Product Rule:</a:t>
            </a:r>
          </a:p>
          <a:p>
            <a:endParaRPr lang="en-US" sz="2800" dirty="0"/>
          </a:p>
          <a:p>
            <a:r>
              <a:rPr lang="en-US" sz="2800" dirty="0" smtClean="0"/>
              <a:t>If </a:t>
            </a:r>
            <a:r>
              <a:rPr lang="en-US" sz="2800" i="1" dirty="0" smtClean="0"/>
              <a:t>X</a:t>
            </a:r>
            <a:r>
              <a:rPr lang="en-US" sz="2800" dirty="0" smtClean="0"/>
              <a:t> and </a:t>
            </a:r>
            <a:r>
              <a:rPr lang="en-US" sz="2800" i="1" dirty="0" smtClean="0"/>
              <a:t>Y </a:t>
            </a:r>
            <a:r>
              <a:rPr lang="en-US" sz="2800" dirty="0" smtClean="0"/>
              <a:t>are independent, then the likelihood of seeing either one is unaffected by if we see the other.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689956" y="4294137"/>
                <a:ext cx="389452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𝑃</m:t>
                      </m:r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3200" b="0" i="1" smtClean="0">
                          <a:latin typeface="Cambria Math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)=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𝑎</m:t>
                          </m:r>
                        </m:e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</a:rPr>
                        <m:t>𝑃</m:t>
                      </m:r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956" y="4294137"/>
                <a:ext cx="3894528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186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Independent variables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112539"/>
                  </p:ext>
                </p:extLst>
              </p:nvPr>
            </p:nvGraphicFramePr>
            <p:xfrm>
              <a:off x="5899461" y="3383279"/>
              <a:ext cx="4057902" cy="21396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2634"/>
                    <a:gridCol w="1352634"/>
                    <a:gridCol w="1352634"/>
                  </a:tblGrid>
                  <a:tr h="713232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400" b="1" i="1" smtClean="0">
                                    <a:latin typeface="Cambria Math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</a:tr>
                  <a:tr h="7132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0.12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0.28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  <a:tr h="7132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0.18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0.42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112539"/>
                  </p:ext>
                </p:extLst>
              </p:nvPr>
            </p:nvGraphicFramePr>
            <p:xfrm>
              <a:off x="5899461" y="3383279"/>
              <a:ext cx="4057902" cy="21396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2634"/>
                    <a:gridCol w="1352634"/>
                    <a:gridCol w="1352634"/>
                  </a:tblGrid>
                  <a:tr h="713232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000" t="-855" r="-101345" b="-2034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901" t="-855" r="-1802" b="-203419"/>
                          </a:stretch>
                        </a:blipFill>
                      </a:tcPr>
                    </a:tc>
                  </a:tr>
                  <a:tr h="7132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50" t="-100000" r="-202252" b="-10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0.12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0.28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  <a:tr h="7132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50" t="-201709" r="-202252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0.18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0.42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TextBox 4"/>
          <p:cNvSpPr txBox="1"/>
          <p:nvPr/>
        </p:nvSpPr>
        <p:spPr>
          <a:xfrm>
            <a:off x="7642115" y="5760720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0.3</a:t>
            </a:r>
            <a:endParaRPr lang="en-US" sz="2400"/>
          </a:p>
        </p:txBody>
      </p:sp>
      <p:sp>
        <p:nvSpPr>
          <p:cNvPr id="6" name="TextBox 5"/>
          <p:cNvSpPr txBox="1"/>
          <p:nvPr/>
        </p:nvSpPr>
        <p:spPr>
          <a:xfrm>
            <a:off x="8995427" y="5779008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0.7</a:t>
            </a:r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169155" y="3245262"/>
                <a:ext cx="34091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0" smtClean="0"/>
                  <a:t>WTS: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𝐵</m:t>
                    </m:r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155" y="3245262"/>
                <a:ext cx="340913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5546" t="-24590" r="-3220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838201" y="1571999"/>
            <a:ext cx="103723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u="sng" dirty="0" smtClean="0"/>
              <a:t>Example</a:t>
            </a:r>
          </a:p>
          <a:p>
            <a:r>
              <a:rPr lang="en-US" sz="2800" i="1" dirty="0" smtClean="0"/>
              <a:t>A </a:t>
            </a:r>
            <a:r>
              <a:rPr lang="en-US" sz="2800" dirty="0" smtClean="0"/>
              <a:t>and </a:t>
            </a:r>
            <a:r>
              <a:rPr lang="en-US" sz="2800" i="1" dirty="0" smtClean="0"/>
              <a:t>B </a:t>
            </a:r>
            <a:r>
              <a:rPr lang="en-US" sz="2800" dirty="0" smtClean="0"/>
              <a:t>are independently distributed.  How can we prove it from their joint probability table?</a:t>
            </a:r>
            <a:endParaRPr lang="en-US" sz="2800" i="1" dirty="0"/>
          </a:p>
        </p:txBody>
      </p:sp>
      <p:sp>
        <p:nvSpPr>
          <p:cNvPr id="13" name="Rectangle 12"/>
          <p:cNvSpPr/>
          <p:nvPr/>
        </p:nvSpPr>
        <p:spPr>
          <a:xfrm>
            <a:off x="7278624" y="3245262"/>
            <a:ext cx="1298448" cy="2471577"/>
          </a:xfrm>
          <a:prstGeom prst="rect">
            <a:avLst/>
          </a:prstGeom>
          <a:noFill/>
          <a:ln w="508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632499" y="3235625"/>
            <a:ext cx="1298448" cy="2471577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754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Independent variables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/>
            </p:nvGraphicFramePr>
            <p:xfrm>
              <a:off x="5899461" y="3383279"/>
              <a:ext cx="4057902" cy="21396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2634"/>
                    <a:gridCol w="1352634"/>
                    <a:gridCol w="1352634"/>
                  </a:tblGrid>
                  <a:tr h="713232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400" b="1" i="1" smtClean="0">
                                    <a:latin typeface="Cambria Math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</a:tr>
                  <a:tr h="7132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0.12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0.28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  <a:tr h="7132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0.18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0.42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/>
            </p:nvGraphicFramePr>
            <p:xfrm>
              <a:off x="5899461" y="3383279"/>
              <a:ext cx="4057902" cy="21396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2634"/>
                    <a:gridCol w="1352634"/>
                    <a:gridCol w="1352634"/>
                  </a:tblGrid>
                  <a:tr h="713232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000" t="-855" r="-101345" b="-2034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901" t="-855" r="-1802" b="-203419"/>
                          </a:stretch>
                        </a:blipFill>
                      </a:tcPr>
                    </a:tc>
                  </a:tr>
                  <a:tr h="7132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50" t="-100000" r="-202252" b="-10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0.12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0.28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  <a:tr h="7132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50" t="-201709" r="-202252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0.18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0.42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TextBox 4"/>
          <p:cNvSpPr txBox="1"/>
          <p:nvPr/>
        </p:nvSpPr>
        <p:spPr>
          <a:xfrm>
            <a:off x="7642115" y="5760720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0.3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8995427" y="5779008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0.7</a:t>
            </a:r>
            <a:endParaRPr lang="en-US" sz="2400"/>
          </a:p>
        </p:txBody>
      </p:sp>
      <p:sp>
        <p:nvSpPr>
          <p:cNvPr id="7" name="TextBox 6"/>
          <p:cNvSpPr txBox="1"/>
          <p:nvPr/>
        </p:nvSpPr>
        <p:spPr>
          <a:xfrm>
            <a:off x="10377188" y="4882896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0.6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0377188" y="4222294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0.4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169155" y="3245262"/>
                <a:ext cx="34091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0" smtClean="0"/>
                  <a:t>WTS: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𝐵</m:t>
                    </m:r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155" y="3245262"/>
                <a:ext cx="340913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5546" t="-24590" r="-3220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838201" y="1571999"/>
            <a:ext cx="103723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u="sng" dirty="0" smtClean="0"/>
              <a:t>Example</a:t>
            </a:r>
          </a:p>
          <a:p>
            <a:r>
              <a:rPr lang="en-US" sz="2800" i="1" dirty="0" smtClean="0"/>
              <a:t>A </a:t>
            </a:r>
            <a:r>
              <a:rPr lang="en-US" sz="2800" dirty="0" smtClean="0"/>
              <a:t>and </a:t>
            </a:r>
            <a:r>
              <a:rPr lang="en-US" sz="2800" i="1" dirty="0" smtClean="0"/>
              <a:t>B </a:t>
            </a:r>
            <a:r>
              <a:rPr lang="en-US" sz="2800" dirty="0" smtClean="0"/>
              <a:t>are independently distributed.  How can we prove it from their joint probability table?</a:t>
            </a:r>
            <a:endParaRPr lang="en-US" sz="2800" i="1" dirty="0"/>
          </a:p>
        </p:txBody>
      </p:sp>
      <p:sp>
        <p:nvSpPr>
          <p:cNvPr id="13" name="Rectangle 12"/>
          <p:cNvSpPr/>
          <p:nvPr/>
        </p:nvSpPr>
        <p:spPr>
          <a:xfrm rot="5400000">
            <a:off x="7621280" y="2249423"/>
            <a:ext cx="613136" cy="4407408"/>
          </a:xfrm>
          <a:prstGeom prst="rect">
            <a:avLst/>
          </a:prstGeom>
          <a:noFill/>
          <a:ln w="508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5400000">
            <a:off x="7598664" y="2971799"/>
            <a:ext cx="658367" cy="440740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48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Independent variables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/>
            </p:nvGraphicFramePr>
            <p:xfrm>
              <a:off x="5899461" y="3383279"/>
              <a:ext cx="4057902" cy="21396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2634"/>
                    <a:gridCol w="1352634"/>
                    <a:gridCol w="1352634"/>
                  </a:tblGrid>
                  <a:tr h="713232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400" b="1" i="1" smtClean="0">
                                    <a:latin typeface="Cambria Math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</a:tr>
                  <a:tr h="7132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0.12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0.28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  <a:tr h="7132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¬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0.18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0.42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/>
            </p:nvGraphicFramePr>
            <p:xfrm>
              <a:off x="5899461" y="3383279"/>
              <a:ext cx="4057902" cy="21396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2634"/>
                    <a:gridCol w="1352634"/>
                    <a:gridCol w="1352634"/>
                  </a:tblGrid>
                  <a:tr h="713232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000" t="-855" r="-101345" b="-2034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901" t="-855" r="-1802" b="-203419"/>
                          </a:stretch>
                        </a:blipFill>
                      </a:tcPr>
                    </a:tc>
                  </a:tr>
                  <a:tr h="7132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50" t="-100000" r="-202252" b="-10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0.12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0.28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  <a:tr h="7132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50" t="-201709" r="-202252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0.18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0.42</a:t>
                          </a:r>
                          <a:endParaRPr lang="en-US" sz="24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TextBox 4"/>
          <p:cNvSpPr txBox="1"/>
          <p:nvPr/>
        </p:nvSpPr>
        <p:spPr>
          <a:xfrm>
            <a:off x="7642115" y="5760720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0.3</a:t>
            </a:r>
            <a:endParaRPr lang="en-US" sz="2400"/>
          </a:p>
        </p:txBody>
      </p:sp>
      <p:sp>
        <p:nvSpPr>
          <p:cNvPr id="6" name="TextBox 5"/>
          <p:cNvSpPr txBox="1"/>
          <p:nvPr/>
        </p:nvSpPr>
        <p:spPr>
          <a:xfrm>
            <a:off x="8995427" y="5779008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0.7</a:t>
            </a:r>
            <a:endParaRPr lang="en-US" sz="2400"/>
          </a:p>
        </p:txBody>
      </p:sp>
      <p:sp>
        <p:nvSpPr>
          <p:cNvPr id="7" name="TextBox 6"/>
          <p:cNvSpPr txBox="1"/>
          <p:nvPr/>
        </p:nvSpPr>
        <p:spPr>
          <a:xfrm>
            <a:off x="10377188" y="4882896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0.6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0377188" y="4222294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0.4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455679" y="4222294"/>
                <a:ext cx="5233869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0.12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0.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3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=0.</m:t>
                      </m:r>
                      <m:r>
                        <a:rPr lang="en-US" sz="2400" b="0" i="1" smtClean="0">
                          <a:latin typeface="Cambria Math" charset="0"/>
                        </a:rPr>
                        <m:t>4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79" y="4222294"/>
                <a:ext cx="5233869" cy="76899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169155" y="3245262"/>
                <a:ext cx="34091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0" smtClean="0"/>
                  <a:t>WTS: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𝐵</m:t>
                    </m:r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155" y="3245262"/>
                <a:ext cx="3409138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5546" t="-24590" r="-3220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838201" y="1571999"/>
            <a:ext cx="103723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u="sng" dirty="0" smtClean="0"/>
              <a:t>Example</a:t>
            </a:r>
          </a:p>
          <a:p>
            <a:r>
              <a:rPr lang="en-US" sz="2800" i="1" dirty="0" smtClean="0"/>
              <a:t>A </a:t>
            </a:r>
            <a:r>
              <a:rPr lang="en-US" sz="2800" dirty="0" smtClean="0"/>
              <a:t>and </a:t>
            </a:r>
            <a:r>
              <a:rPr lang="en-US" sz="2800" i="1" dirty="0" smtClean="0"/>
              <a:t>B </a:t>
            </a:r>
            <a:r>
              <a:rPr lang="en-US" sz="2800" dirty="0" smtClean="0"/>
              <a:t>are independently distributed.  How can we prove it from their joint probability table?</a:t>
            </a:r>
            <a:endParaRPr lang="en-US" sz="2800" i="1" dirty="0"/>
          </a:p>
        </p:txBody>
      </p:sp>
      <p:sp>
        <p:nvSpPr>
          <p:cNvPr id="13" name="Rectangle 12"/>
          <p:cNvSpPr/>
          <p:nvPr/>
        </p:nvSpPr>
        <p:spPr>
          <a:xfrm>
            <a:off x="7278624" y="3245262"/>
            <a:ext cx="1298448" cy="2471577"/>
          </a:xfrm>
          <a:prstGeom prst="rect">
            <a:avLst/>
          </a:prstGeom>
          <a:noFill/>
          <a:ln w="508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278624" y="4222294"/>
            <a:ext cx="1298448" cy="461665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90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87B05F9-84A9-B047-A346-68DB6A5C69F0}" vid="{D4853D83-D962-D44A-AB1D-3B1A9DED53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21623</TotalTime>
  <Words>4537</Words>
  <Application>Microsoft Macintosh PowerPoint</Application>
  <PresentationFormat>Widescreen</PresentationFormat>
  <Paragraphs>598</Paragraphs>
  <Slides>56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Calibri</vt:lpstr>
      <vt:lpstr>Calibri Light</vt:lpstr>
      <vt:lpstr>Cambria Math</vt:lpstr>
      <vt:lpstr>Wingdings</vt:lpstr>
      <vt:lpstr>Arial</vt:lpstr>
      <vt:lpstr>Office Theme</vt:lpstr>
      <vt:lpstr>Announcements</vt:lpstr>
      <vt:lpstr>Today’s learning goals</vt:lpstr>
      <vt:lpstr>From last time: Is 315 safe?</vt:lpstr>
      <vt:lpstr>Calculating posteriors from observations</vt:lpstr>
      <vt:lpstr>From last time: Is 315 safe?</vt:lpstr>
      <vt:lpstr>Independent variables</vt:lpstr>
      <vt:lpstr>Independent variables</vt:lpstr>
      <vt:lpstr>Independent variables</vt:lpstr>
      <vt:lpstr>Independent variables</vt:lpstr>
      <vt:lpstr>Independent variables</vt:lpstr>
      <vt:lpstr>Independent variables</vt:lpstr>
      <vt:lpstr>Independence - Practice</vt:lpstr>
      <vt:lpstr>Conditional independence</vt:lpstr>
      <vt:lpstr>Example: visiting the dentist</vt:lpstr>
      <vt:lpstr>Example: visiting the dentist</vt:lpstr>
      <vt:lpstr>Example: visiting the dentist</vt:lpstr>
      <vt:lpstr>Example: visiting the dentist</vt:lpstr>
      <vt:lpstr>Example: visiting the dentist</vt:lpstr>
      <vt:lpstr>Independent variables</vt:lpstr>
      <vt:lpstr>Independent variables</vt:lpstr>
      <vt:lpstr>Independence assumptions</vt:lpstr>
      <vt:lpstr>Independence assumptions</vt:lpstr>
      <vt:lpstr>Why make independence assumptions?</vt:lpstr>
      <vt:lpstr>Sample size for different outcomes</vt:lpstr>
      <vt:lpstr>Sample size for different outcomes</vt:lpstr>
      <vt:lpstr>Case study: Language modeling</vt:lpstr>
      <vt:lpstr>Case study: Language modeling</vt:lpstr>
      <vt:lpstr>Basic 1-word language model</vt:lpstr>
      <vt:lpstr>Basic 1-word language model</vt:lpstr>
      <vt:lpstr>Language modeling without independence</vt:lpstr>
      <vt:lpstr>n-gram language model</vt:lpstr>
      <vt:lpstr>n-gram language model</vt:lpstr>
      <vt:lpstr>n-gram language model with backoff</vt:lpstr>
      <vt:lpstr>n-gram language model with backoff</vt:lpstr>
      <vt:lpstr>How many samples do you need?</vt:lpstr>
      <vt:lpstr>Telling if two distributions are different</vt:lpstr>
      <vt:lpstr>Hypothesis testing</vt:lpstr>
      <vt:lpstr>Hypothesis testing</vt:lpstr>
      <vt:lpstr>Hypothesis testing</vt:lpstr>
      <vt:lpstr>Hypothesis testing</vt:lpstr>
      <vt:lpstr>Hypothesis testing</vt:lpstr>
      <vt:lpstr>PowerPoint Presentation</vt:lpstr>
      <vt:lpstr>Student’s t-test</vt:lpstr>
      <vt:lpstr>Student’s t-test</vt:lpstr>
      <vt:lpstr>Example: are these RL problems different?</vt:lpstr>
      <vt:lpstr>Example: are these RL problems different?</vt:lpstr>
      <vt:lpstr>Pearson’s χ^2 test</vt:lpstr>
      <vt:lpstr>Pearson’s χ^2 test</vt:lpstr>
      <vt:lpstr>Example: Is an email classifier different from random?</vt:lpstr>
      <vt:lpstr>Example: Is one email classifier different from another?</vt:lpstr>
      <vt:lpstr>Example: Is one email classifier different from another?</vt:lpstr>
      <vt:lpstr>How many samples do we need?</vt:lpstr>
      <vt:lpstr>Example: doubling sample size</vt:lpstr>
      <vt:lpstr>Example: doubling sample size</vt:lpstr>
      <vt:lpstr>Significance isn’t perfect</vt:lpstr>
      <vt:lpstr>Next time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3521: Intro to Artificial Intelligence</dc:title>
  <dc:creator>Newman-Griffis, Denis R.</dc:creator>
  <cp:lastModifiedBy>Newman-Griffis, Denis R.</cp:lastModifiedBy>
  <cp:revision>748</cp:revision>
  <cp:lastPrinted>2017-09-12T18:41:39Z</cp:lastPrinted>
  <dcterms:created xsi:type="dcterms:W3CDTF">2017-08-18T18:18:42Z</dcterms:created>
  <dcterms:modified xsi:type="dcterms:W3CDTF">2017-10-25T15:24:04Z</dcterms:modified>
</cp:coreProperties>
</file>